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56BAF-B347-492F-A1E4-857A9C4AA88E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2A6E-9F90-486B-AA81-900B77A9F03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h-TH" sz="4400" b="1" u="sng" dirty="0">
                <a:solidFill>
                  <a:srgbClr val="0070C0"/>
                </a:solidFill>
              </a:rPr>
              <a:t>แนวทางการเปิดเผยข้อมูลรายละเอียด</a:t>
            </a:r>
            <a:r>
              <a:rPr lang="th-TH" sz="4400" b="1" u="sng" dirty="0" smtClean="0">
                <a:solidFill>
                  <a:srgbClr val="0070C0"/>
                </a:solidFill>
              </a:rPr>
              <a:t>ค่าใช้จ่าย</a:t>
            </a:r>
          </a:p>
          <a:p>
            <a:pPr algn="ctr">
              <a:buNone/>
            </a:pPr>
            <a:r>
              <a:rPr lang="th-TH" sz="4400" b="1" u="sng" dirty="0" smtClean="0">
                <a:solidFill>
                  <a:srgbClr val="0070C0"/>
                </a:solidFill>
              </a:rPr>
              <a:t>เกี่ยวกับ</a:t>
            </a:r>
            <a:r>
              <a:rPr lang="th-TH" sz="4400" b="1" u="sng" dirty="0">
                <a:solidFill>
                  <a:srgbClr val="0070C0"/>
                </a:solidFill>
              </a:rPr>
              <a:t>การจัดซื้อจัดจ้างราคา</a:t>
            </a:r>
            <a:r>
              <a:rPr lang="th-TH" sz="4400" b="1" u="sng" dirty="0" smtClean="0">
                <a:solidFill>
                  <a:srgbClr val="0070C0"/>
                </a:solidFill>
              </a:rPr>
              <a:t>กลาง</a:t>
            </a:r>
          </a:p>
          <a:p>
            <a:pPr algn="ctr">
              <a:buNone/>
            </a:pPr>
            <a:r>
              <a:rPr lang="th-TH" sz="4400" b="1" u="sng" dirty="0" smtClean="0">
                <a:solidFill>
                  <a:srgbClr val="0070C0"/>
                </a:solidFill>
              </a:rPr>
              <a:t>และการ</a:t>
            </a:r>
            <a:r>
              <a:rPr lang="th-TH" sz="4400" b="1" u="sng" dirty="0">
                <a:solidFill>
                  <a:srgbClr val="0070C0"/>
                </a:solidFill>
              </a:rPr>
              <a:t>คำนวณราคา</a:t>
            </a:r>
            <a:r>
              <a:rPr lang="th-TH" sz="4400" b="1" u="sng" dirty="0" smtClean="0">
                <a:solidFill>
                  <a:srgbClr val="0070C0"/>
                </a:solidFill>
              </a:rPr>
              <a:t>กลาง</a:t>
            </a:r>
          </a:p>
          <a:p>
            <a:pPr algn="ctr">
              <a:buNone/>
            </a:pPr>
            <a:r>
              <a:rPr lang="th-TH" sz="4400" b="1" u="sng" dirty="0" smtClean="0">
                <a:solidFill>
                  <a:srgbClr val="0070C0"/>
                </a:solidFill>
              </a:rPr>
              <a:t>ของ ป.ป.ช.</a:t>
            </a:r>
            <a:endParaRPr lang="th-TH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วงเงินที่ต้องประกาศ 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h-TH" sz="3600" b="1" dirty="0" smtClean="0"/>
          </a:p>
          <a:p>
            <a:pPr algn="ctr">
              <a:buNone/>
            </a:pPr>
            <a:r>
              <a:rPr lang="th-TH" sz="3600" dirty="0" smtClean="0"/>
              <a:t>การจัดซื้อจัดจ้างที่มีวงเงินกว่าหนึ่งแสนบาท (100</a:t>
            </a:r>
            <a:r>
              <a:rPr lang="en-US" sz="3600" dirty="0" smtClean="0"/>
              <a:t>,</a:t>
            </a:r>
            <a:r>
              <a:rPr lang="th-TH" sz="3600" dirty="0" smtClean="0"/>
              <a:t>000 บาท)                     ไม่ว่าจะเป็นการจัดซื้อจัดจ้างด้วยวิธีการใด ๆ ก็ตาม</a:t>
            </a:r>
            <a:endParaRPr lang="th-TH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/>
              <a:t>วิธีการเปิดเผยราคากลาง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ในระบบฐานข้อมูลอิเล็กทรอนิกส์ของกรมบัญชีกลาง </a:t>
            </a:r>
            <a:r>
              <a:rPr lang="en-US" dirty="0" smtClean="0"/>
              <a:t>(</a:t>
            </a:r>
            <a:r>
              <a:rPr lang="th-TH" dirty="0" smtClean="0"/>
              <a:t>ระบบ </a:t>
            </a:r>
            <a:r>
              <a:rPr lang="en-US" dirty="0" smtClean="0"/>
              <a:t>e-GP)</a:t>
            </a:r>
          </a:p>
          <a:p>
            <a:r>
              <a:rPr lang="th-TH" dirty="0" smtClean="0"/>
              <a:t>ในเว็บไซต์ของหน่วยงานของรัฐที่จัดซื้อจัดจ้าง หรือในกรณีที่หน่วยงานของรัฐไม่มีเว็บไซต์ของตนเอง ให้ประกาศหน้าเว็บไซต์ของหน่วยงานของรัฐที่เป็นต้นสังกัด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92088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70C0"/>
                </a:solidFill>
              </a:rPr>
              <a:t>ระยะเวลาที่ประกาศ</a:t>
            </a:r>
            <a:endParaRPr lang="th-TH" b="1" dirty="0">
              <a:solidFill>
                <a:srgbClr val="0070C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C00000"/>
                </a:solidFill>
              </a:rPr>
              <a:t>กรณีการจัดหาที่มีการแข่งขันที่ต้องประกาศเชิญชวน 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th-TH" dirty="0" smtClean="0"/>
              <a:t>ให้ประกาศรายละเอียดข้อมูลราคากลางและการคำนวณราคากลางพร้อมกับการประกาศเชิญชวนหน้าเว็บไซต์ตั้งแต่วันที่มีการประกาศขอบเขตดำเนินการ </a:t>
            </a:r>
            <a:r>
              <a:rPr lang="en-US" dirty="0" smtClean="0"/>
              <a:t>TOR</a:t>
            </a:r>
            <a:r>
              <a:rPr lang="th-TH" dirty="0" smtClean="0"/>
              <a:t> หรือประกาศจัดซื้อจัดจ้างแล้วแต่กรณี             โดยให้ประกาศไปจนถึงวันที่ผู้มีอำนาจอนุมัติการสั่งซื้อสั่งจ้างได้มี      คำสั่งรับคำเสนอซื้อหรือจ้าง หรือเมื่อพ้น 30 วัน นับแต่วันที่คณะกรรมการพิจารณาผลหรือผู้มีอำนาจหน้าที่พิจารณาผลเสนอความเห็นต่อผู้มีอำนาจอนุมัติสั่งซื้อสั่งจ้างแล้วแต่ระยะเวลาใดถึงกำหนดก่อน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C00000"/>
                </a:solidFill>
              </a:rPr>
              <a:t>กรณีการจัดหาที่ไม่มีประกาศเชิญชวน 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  <a:endParaRPr lang="th-TH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h-TH" dirty="0" smtClean="0"/>
              <a:t>    ให้ประกาศรายละเอียดค่าใช้จ่ายเกี่ยวกับการจัดซื้อจัดจ้าง ราคากลางและการคำนวณราคากลางภายในสาม (3) วันทำการ นับแต่วันที่ผู้มีอำนาจได้อนุมัติรายงานขอซื้อขอจ้าง หรืออนุมัติการจัดซื้อจัดจ้าง หรืออนุมัติให้เงินสนับสนุนทุนการวิจัย แต่หากไม่สามารถประกาศก่อนการสั่งซื้อสั่งจ้างได้ เช่น กรณีที่ต้องจัดซื้อจัดจ้างโดยพลันเร่งด่วน เป็นต้น ให้ประกาศพร้อมกับการจัดซื้อจัดจ้าง เว้นแต่ในกรณีที่มีเหตุสุดวิสัย หรือเหตุจำเป็นอื่นอันมิอาจก้าวล่วงได้ อันเป็นเหตุให้ไม่สามารถดำเนินการตามข้างต้นได้ ให้หน่วยงานของรัฐประกาศภายในสาม (30) วันนับแต่วันที่มีการจัดซื้อจัดจ้าง</a:t>
            </a:r>
            <a:endParaRPr lang="en-US" dirty="0" smtClean="0"/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70C0"/>
                </a:solidFill>
              </a:rPr>
              <a:t>ระยะเวลาที่ประกาศ</a:t>
            </a:r>
            <a:endParaRPr lang="th-TH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C00000"/>
                </a:solidFill>
              </a:rPr>
              <a:t>กรณีการแก้ไขสัญญา </a:t>
            </a:r>
            <a:r>
              <a:rPr lang="en-US" dirty="0" smtClean="0"/>
              <a:t>: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    </a:t>
            </a:r>
            <a:r>
              <a:rPr lang="th-TH" b="1" dirty="0" smtClean="0"/>
              <a:t>ในกรณีที่หน่วยงานของรัฐมีการแก้ไขสัญญาและการแก้ไขสัญญานั้นมีผลกระทบต่อจำนวน ปริมาณ ชนิดของวัสดุ พัสดุ หรือเปลี่ยนแปลงชนิดของสินค้าหรือบริการหรือรูปแบบรายการจากที่เคยประกาศไว้ ให้หน่วยงานของรัฐของโครงการต้องเผยแพร่รายละเอียดที่เกี่ยวกับสัญญาซึ่งได้มีการแก้ไขนั้นไว้ในระบบข้อมูลทางอิเล็กทรอนิกส์อีกครั้ง เป็นเวลาอย่างน้อย 30 วัน </a:t>
            </a:r>
            <a:endParaRPr lang="en-US" b="1" dirty="0" smtClean="0"/>
          </a:p>
          <a:p>
            <a:endParaRPr lang="th-TH" dirty="0"/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70C0"/>
                </a:solidFill>
              </a:rPr>
              <a:t>ระยะเวลาที่ประกาศ</a:t>
            </a:r>
            <a:endParaRPr lang="th-TH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บทกำหนดโทษ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     </a:t>
            </a:r>
          </a:p>
          <a:p>
            <a:pPr algn="ctr">
              <a:buNone/>
            </a:pPr>
            <a:r>
              <a:rPr lang="th-TH" dirty="0" smtClean="0"/>
              <a:t>     </a:t>
            </a:r>
            <a:r>
              <a:rPr lang="th-TH" sz="4000" b="1" dirty="0" smtClean="0"/>
              <a:t>มาตรา 103/8 วรรคสอง หน่วยงานของรัฐใดฝ่าฝืนหรือไม่ดำเนินการตามวรรคหนึ่ง ให้ถือว่าผู้มีหน้าที่เกี่ยวข้องมีความผิดทางวินัยหรือเป็นเหตุที่จะถูกถอดถอนจากตำแหน่งหรือต้องพ้นจากตำแหน่ง แล้วแต่กรณี</a:t>
            </a:r>
            <a:endParaRPr lang="en-US" sz="4000" b="1" dirty="0" smtClean="0"/>
          </a:p>
          <a:p>
            <a:pPr algn="ctr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หลักการ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88843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endParaRPr lang="th-TH" sz="1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th-TH" b="1" dirty="0" smtClean="0">
                <a:solidFill>
                  <a:srgbClr val="0070C0"/>
                </a:solidFill>
              </a:rPr>
              <a:t>ตั้งแต่</a:t>
            </a:r>
            <a:r>
              <a:rPr lang="th-TH" b="1" dirty="0">
                <a:solidFill>
                  <a:srgbClr val="0070C0"/>
                </a:solidFill>
              </a:rPr>
              <a:t>วันที่ </a:t>
            </a:r>
            <a:r>
              <a:rPr lang="th-TH" b="1" dirty="0" smtClean="0">
                <a:solidFill>
                  <a:srgbClr val="0070C0"/>
                </a:solidFill>
              </a:rPr>
              <a:t>13 </a:t>
            </a:r>
            <a:r>
              <a:rPr lang="th-TH" b="1" dirty="0">
                <a:solidFill>
                  <a:srgbClr val="0070C0"/>
                </a:solidFill>
              </a:rPr>
              <a:t>สิงหาคม 2556 เป็นต้นไป </a:t>
            </a:r>
            <a:endParaRPr lang="th-TH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th-TH" b="1" dirty="0" smtClean="0">
                <a:solidFill>
                  <a:srgbClr val="0070C0"/>
                </a:solidFill>
              </a:rPr>
              <a:t>การ</a:t>
            </a:r>
            <a:r>
              <a:rPr lang="th-TH" b="1" dirty="0">
                <a:solidFill>
                  <a:srgbClr val="0070C0"/>
                </a:solidFill>
              </a:rPr>
              <a:t>จัดซื้อจัดจ้างซึ่งมีวงเงินเกินกว่า 100,000 บาท </a:t>
            </a:r>
            <a:endParaRPr lang="th-TH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th-TH" b="1" dirty="0" smtClean="0">
                <a:solidFill>
                  <a:srgbClr val="0070C0"/>
                </a:solidFill>
              </a:rPr>
              <a:t>ให้</a:t>
            </a:r>
            <a:r>
              <a:rPr lang="th-TH" b="1" dirty="0">
                <a:solidFill>
                  <a:srgbClr val="0070C0"/>
                </a:solidFill>
              </a:rPr>
              <a:t>หน่วยงานของรัฐประกาศการเปิดเผยรายละเอียด</a:t>
            </a:r>
            <a:r>
              <a:rPr lang="th-TH" b="1" dirty="0" smtClean="0">
                <a:solidFill>
                  <a:srgbClr val="0070C0"/>
                </a:solidFill>
              </a:rPr>
              <a:t>ค่าใช้จ่าย</a:t>
            </a:r>
          </a:p>
          <a:p>
            <a:pPr algn="ctr">
              <a:buNone/>
            </a:pPr>
            <a:r>
              <a:rPr lang="th-TH" b="1" dirty="0" smtClean="0">
                <a:solidFill>
                  <a:srgbClr val="0070C0"/>
                </a:solidFill>
              </a:rPr>
              <a:t>เกี่ยวกับ</a:t>
            </a:r>
            <a:r>
              <a:rPr lang="th-TH" b="1" dirty="0">
                <a:solidFill>
                  <a:srgbClr val="0070C0"/>
                </a:solidFill>
              </a:rPr>
              <a:t>การจัดซื้อจัดจ้าง ราคากลางและการคำนวณราคากลาง </a:t>
            </a:r>
            <a:endParaRPr lang="th-TH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th-TH" b="1" dirty="0" smtClean="0">
                <a:solidFill>
                  <a:srgbClr val="0070C0"/>
                </a:solidFill>
              </a:rPr>
              <a:t>ตาม</a:t>
            </a:r>
            <a:r>
              <a:rPr lang="th-TH" b="1" dirty="0">
                <a:solidFill>
                  <a:srgbClr val="0070C0"/>
                </a:solidFill>
              </a:rPr>
              <a:t>แบบฟอร์ม ดังนี้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352928" cy="52565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71600" y="332656"/>
            <a:ext cx="70567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/>
              <a:t>การเปิดเผยราคากลางและการคำนวณราคากลางงานก่อสร้าง 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/>
              <a:t>การเปิดเผยราคากลางและการคำนวณราคากลางการจ้างควบคุมงาน</a:t>
            </a:r>
            <a:endParaRPr lang="th-TH" sz="2800" dirty="0"/>
          </a:p>
        </p:txBody>
      </p:sp>
      <p:pic>
        <p:nvPicPr>
          <p:cNvPr id="4" name="รูปภาพ 3" descr="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64096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/>
              <a:t>การเปิดเผยราคากลางและการคำนวณราคากลางการจ้างออกแบบ</a:t>
            </a:r>
            <a:endParaRPr lang="th-TH" sz="2800" dirty="0"/>
          </a:p>
        </p:txBody>
      </p:sp>
      <p:pic>
        <p:nvPicPr>
          <p:cNvPr id="4" name="รูปภาพ 3" descr="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424936" cy="51125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 smtClean="0"/>
              <a:t>การ</a:t>
            </a:r>
            <a:r>
              <a:rPr lang="th-TH" sz="2800" b="1" dirty="0"/>
              <a:t>เปิดเผย</a:t>
            </a:r>
            <a:r>
              <a:rPr lang="th-TH" sz="2800" b="1" dirty="0">
                <a:cs typeface="+mn-cs"/>
              </a:rPr>
              <a:t>ราคา</a:t>
            </a:r>
            <a:r>
              <a:rPr lang="th-TH" sz="2800" b="1" dirty="0"/>
              <a:t>กลางและการคำนวณราคากลางการจ้างที่ปรึกษา</a:t>
            </a:r>
            <a:endParaRPr lang="th-TH" sz="2800" dirty="0"/>
          </a:p>
        </p:txBody>
      </p:sp>
      <p:pic>
        <p:nvPicPr>
          <p:cNvPr id="4" name="รูปภาพ 3" descr="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496944" cy="487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400" b="1" dirty="0"/>
              <a:t>การเปิดเผยราคากลางและการคำนวณราคากลางการจ้างงานวิจัยหรือเงิน</a:t>
            </a:r>
            <a:r>
              <a:rPr lang="th-TH" sz="2400" b="1" dirty="0" smtClean="0"/>
              <a:t>สนับสนุน</a:t>
            </a:r>
            <a:br>
              <a:rPr lang="th-TH" sz="2400" b="1" dirty="0" smtClean="0"/>
            </a:br>
            <a:r>
              <a:rPr lang="th-TH" sz="2400" b="1" dirty="0" smtClean="0"/>
              <a:t>ให้</a:t>
            </a:r>
            <a:r>
              <a:rPr lang="th-TH" sz="2400" b="1" dirty="0"/>
              <a:t>ทุนการวิจัย</a:t>
            </a:r>
            <a:endParaRPr lang="th-TH" sz="2400" dirty="0"/>
          </a:p>
        </p:txBody>
      </p:sp>
      <p:pic>
        <p:nvPicPr>
          <p:cNvPr id="4" name="รูปภาพ 3" descr="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280920" cy="4176464"/>
          </a:xfrm>
          <a:prstGeom prst="rect">
            <a:avLst/>
          </a:prstGeom>
          <a:noFill/>
        </p:spPr>
      </p:pic>
      <p:pic>
        <p:nvPicPr>
          <p:cNvPr id="5" name="รูปภาพ 4" descr="3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01208"/>
            <a:ext cx="8136904" cy="167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>
                <a:cs typeface="+mn-cs"/>
              </a:rPr>
              <a:t>การเปิดเผยราคากลางและการคำนวณราคากลางการจ้าง</a:t>
            </a:r>
            <a:r>
              <a:rPr lang="th-TH" sz="2800" b="1" dirty="0" smtClean="0">
                <a:cs typeface="+mn-cs"/>
              </a:rPr>
              <a:t>พัฒนา</a:t>
            </a:r>
            <a:br>
              <a:rPr lang="th-TH" sz="2800" b="1" dirty="0" smtClean="0">
                <a:cs typeface="+mn-cs"/>
              </a:rPr>
            </a:br>
            <a:r>
              <a:rPr lang="th-TH" sz="2800" b="1" dirty="0" smtClean="0">
                <a:cs typeface="+mn-cs"/>
              </a:rPr>
              <a:t>ระบบ</a:t>
            </a:r>
            <a:r>
              <a:rPr lang="th-TH" sz="2800" b="1" dirty="0">
                <a:cs typeface="+mn-cs"/>
              </a:rPr>
              <a:t>คอมพิวเตอร์</a:t>
            </a:r>
            <a:endParaRPr lang="th-TH" sz="2800" dirty="0">
              <a:cs typeface="+mn-cs"/>
            </a:endParaRPr>
          </a:p>
        </p:txBody>
      </p:sp>
      <p:pic>
        <p:nvPicPr>
          <p:cNvPr id="4" name="รูปภาพ 3" descr="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24936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036496" cy="5400600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/>
              <a:t>การเปิดเผยราคากลางและการคำนวณราคากลางการจัดซื้อจัด</a:t>
            </a:r>
            <a:r>
              <a:rPr lang="th-TH" sz="2800" b="1" dirty="0" smtClean="0"/>
              <a:t>จ้าง</a:t>
            </a:r>
            <a:br>
              <a:rPr lang="th-TH" sz="2800" b="1" dirty="0" smtClean="0"/>
            </a:br>
            <a:r>
              <a:rPr lang="th-TH" sz="2800" b="1" dirty="0" smtClean="0"/>
              <a:t>ซึ่ง</a:t>
            </a:r>
            <a:r>
              <a:rPr lang="th-TH" sz="2800" b="1" dirty="0"/>
              <a:t>มิใช่งานก่อสร้าง</a:t>
            </a:r>
            <a:endParaRPr lang="th-TH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614</Words>
  <Application>Microsoft Office PowerPoint</Application>
  <PresentationFormat>นำเสนอทางหน้าจอ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ภาพนิ่ง 1</vt:lpstr>
      <vt:lpstr>หลักการ</vt:lpstr>
      <vt:lpstr>ภาพนิ่ง 3</vt:lpstr>
      <vt:lpstr>การเปิดเผยราคากลางและการคำนวณราคากลางการจ้างควบคุมงาน</vt:lpstr>
      <vt:lpstr>การเปิดเผยราคากลางและการคำนวณราคากลางการจ้างออกแบบ</vt:lpstr>
      <vt:lpstr>การเปิดเผยราคากลางและการคำนวณราคากลางการจ้างที่ปรึกษา</vt:lpstr>
      <vt:lpstr>การเปิดเผยราคากลางและการคำนวณราคากลางการจ้างงานวิจัยหรือเงินสนับสนุน ให้ทุนการวิจัย</vt:lpstr>
      <vt:lpstr>การเปิดเผยราคากลางและการคำนวณราคากลางการจ้างพัฒนา ระบบคอมพิวเตอร์</vt:lpstr>
      <vt:lpstr>การเปิดเผยราคากลางและการคำนวณราคากลางการจัดซื้อจัดจ้าง ซึ่งมิใช่งานก่อสร้าง</vt:lpstr>
      <vt:lpstr>วงเงินที่ต้องประกาศ </vt:lpstr>
      <vt:lpstr>วิธีการเปิดเผยราคากลาง</vt:lpstr>
      <vt:lpstr>ระยะเวลาที่ประกาศ</vt:lpstr>
      <vt:lpstr>ระยะเวลาที่ประกาศ</vt:lpstr>
      <vt:lpstr>ระยะเวลาที่ประกาศ</vt:lpstr>
      <vt:lpstr>บทกำหนดโทษ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OBEC</dc:creator>
  <cp:lastModifiedBy>OBEC</cp:lastModifiedBy>
  <cp:revision>10</cp:revision>
  <dcterms:created xsi:type="dcterms:W3CDTF">2013-08-27T04:22:19Z</dcterms:created>
  <dcterms:modified xsi:type="dcterms:W3CDTF">2013-08-28T11:26:11Z</dcterms:modified>
</cp:coreProperties>
</file>