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0" r:id="rId3"/>
    <p:sldId id="273" r:id="rId4"/>
    <p:sldId id="268" r:id="rId5"/>
    <p:sldId id="269" r:id="rId6"/>
    <p:sldId id="270" r:id="rId7"/>
    <p:sldId id="271" r:id="rId8"/>
    <p:sldId id="265" r:id="rId9"/>
    <p:sldId id="266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6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6" d="100"/>
          <a:sy n="66" d="100"/>
        </p:scale>
        <p:origin x="-150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03FA3-94EC-4F62-904D-BA3EEC489F6A}" type="datetimeFigureOut">
              <a:rPr lang="th-TH" smtClean="0"/>
              <a:t>05/05/56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5A469-F822-4360-A53F-6E58F8B6D915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7782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4ECB9D-4028-4557-9B09-CCB268FCF8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10240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5EA435-0A56-4747-9F2F-ECFA5F76CF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10342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4E090F-274B-4CE0-B447-FBC2E4EB69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10445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5B05FD-7DB7-4D40-BD87-1A01472A7D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10547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32AD30-1D46-4C32-BD02-050929D868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07F98E-59B1-4772-982E-14003BE26E27}" type="datetimeFigureOut">
              <a:rPr lang="th-TH" smtClean="0"/>
              <a:t>05/05/56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8A6333-C3E2-4998-B3CA-8795737DA36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07F98E-59B1-4772-982E-14003BE26E27}" type="datetimeFigureOut">
              <a:rPr lang="th-TH" smtClean="0"/>
              <a:t>05/05/56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A6333-C3E2-4998-B3CA-8795737DA36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07F98E-59B1-4772-982E-14003BE26E27}" type="datetimeFigureOut">
              <a:rPr lang="th-TH" smtClean="0"/>
              <a:t>05/05/56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A6333-C3E2-4998-B3CA-8795737DA36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07F98E-59B1-4772-982E-14003BE26E27}" type="datetimeFigureOut">
              <a:rPr lang="th-TH" smtClean="0"/>
              <a:t>05/05/56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A6333-C3E2-4998-B3CA-8795737DA368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07F98E-59B1-4772-982E-14003BE26E27}" type="datetimeFigureOut">
              <a:rPr lang="th-TH" smtClean="0"/>
              <a:t>05/05/56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A6333-C3E2-4998-B3CA-8795737DA368}" type="slidenum">
              <a:rPr lang="th-TH" smtClean="0"/>
              <a:t>‹#›</a:t>
            </a:fld>
            <a:endParaRPr lang="th-TH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07F98E-59B1-4772-982E-14003BE26E27}" type="datetimeFigureOut">
              <a:rPr lang="th-TH" smtClean="0"/>
              <a:t>05/05/56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A6333-C3E2-4998-B3CA-8795737DA368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07F98E-59B1-4772-982E-14003BE26E27}" type="datetimeFigureOut">
              <a:rPr lang="th-TH" smtClean="0"/>
              <a:t>05/05/56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A6333-C3E2-4998-B3CA-8795737DA368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07F98E-59B1-4772-982E-14003BE26E27}" type="datetimeFigureOut">
              <a:rPr lang="th-TH" smtClean="0"/>
              <a:t>05/05/56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A6333-C3E2-4998-B3CA-8795737DA36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07F98E-59B1-4772-982E-14003BE26E27}" type="datetimeFigureOut">
              <a:rPr lang="th-TH" smtClean="0"/>
              <a:t>05/05/56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A6333-C3E2-4998-B3CA-8795737DA36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E07F98E-59B1-4772-982E-14003BE26E27}" type="datetimeFigureOut">
              <a:rPr lang="th-TH" smtClean="0"/>
              <a:t>05/05/56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A6333-C3E2-4998-B3CA-8795737DA368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07F98E-59B1-4772-982E-14003BE26E27}" type="datetimeFigureOut">
              <a:rPr lang="th-TH" smtClean="0"/>
              <a:t>05/05/56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8A6333-C3E2-4998-B3CA-8795737DA368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E07F98E-59B1-4772-982E-14003BE26E27}" type="datetimeFigureOut">
              <a:rPr lang="th-TH" smtClean="0"/>
              <a:t>05/05/56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8A6333-C3E2-4998-B3CA-8795737DA368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c.go.t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892480" cy="2880320"/>
          </a:xfrm>
        </p:spPr>
        <p:txBody>
          <a:bodyPr>
            <a:normAutofit/>
          </a:bodyPr>
          <a:lstStyle/>
          <a:p>
            <a:pPr algn="ctr"/>
            <a:r>
              <a:rPr lang="th-TH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การแสดงบัญชีรายการรับจ่ายของโครงการที่บุคคล</a:t>
            </a:r>
            <a:br>
              <a:rPr lang="th-TH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หรือนิติบุคคลเป็นคู่สัญญากับหน่วยงานของรัฐ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2736" y="-4572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660232" y="2852936"/>
            <a:ext cx="2736304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63688" y="3284984"/>
            <a:ext cx="273630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-992162"/>
            <a:ext cx="14775854" cy="830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3568" y="2708920"/>
            <a:ext cx="2736304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การเรียกรายงาน</a:t>
            </a:r>
            <a:endParaRPr lang="th-TH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11454020" cy="643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9552" y="4653136"/>
            <a:ext cx="2736304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556376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การ</a:t>
            </a:r>
            <a:r>
              <a:rPr lang="th-TH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จัดทำบัญชีแสดงรายรับรายจ่าย</a:t>
            </a:r>
            <a:r>
              <a:rPr lang="th-TH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 </a:t>
            </a:r>
            <a:endParaRPr lang="en-U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79500" y="1484313"/>
            <a:ext cx="7380288" cy="5113337"/>
          </a:xfrm>
        </p:spPr>
        <p:txBody>
          <a:bodyPr/>
          <a:lstStyle/>
          <a:p>
            <a:pPr algn="l">
              <a:lnSpc>
                <a:spcPts val="3300"/>
              </a:lnSpc>
            </a:pPr>
            <a:r>
              <a:rPr lang="th-TH" sz="3200" b="1" u="sng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ผู้</a:t>
            </a:r>
            <a:r>
              <a:rPr lang="th-TH" sz="3200" b="1" u="sng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มีหน้าที่ยื่นบัญชีแสดงรายรับรายจ่าย </a:t>
            </a:r>
            <a:endParaRPr lang="en-US" sz="3200" b="1" u="sng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l">
              <a:lnSpc>
                <a:spcPts val="3300"/>
              </a:lnSpc>
            </a:pP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คือ ผู้ที่เป็นคู่สัญญา </a:t>
            </a:r>
          </a:p>
          <a:p>
            <a:pPr algn="l">
              <a:lnSpc>
                <a:spcPts val="3300"/>
              </a:lnSpc>
            </a:pP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(๑</a:t>
            </a: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บุคคลธรรมดา</a:t>
            </a:r>
          </a:p>
          <a:p>
            <a:pPr algn="l">
              <a:lnSpc>
                <a:spcPts val="3300"/>
              </a:lnSpc>
            </a:pP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(๒</a:t>
            </a: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นิติบุคคล</a:t>
            </a:r>
          </a:p>
          <a:p>
            <a:pPr algn="l">
              <a:lnSpc>
                <a:spcPts val="3300"/>
              </a:lnSpc>
            </a:pP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(๓</a:t>
            </a: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กิจการร่วมค้า (</a:t>
            </a: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Joint Venture) </a:t>
            </a:r>
          </a:p>
          <a:p>
            <a:pPr algn="l">
              <a:lnSpc>
                <a:spcPts val="33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(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๔</a:t>
            </a: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) Consortium 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ให้แต่ละรายแยกยื่นแบบ </a:t>
            </a:r>
            <a:r>
              <a:rPr lang="th-TH" sz="32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บช.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32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l">
              <a:lnSpc>
                <a:spcPts val="3300"/>
              </a:lnSpc>
            </a:pP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       ตามสัดส่วนงานของตน (แต่ใช้มูลค่าสัญญารวมว่าถึง	       ๒</a:t>
            </a: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ล้านบาทหรือไม่) </a:t>
            </a:r>
          </a:p>
          <a:p>
            <a:pPr algn="l">
              <a:lnSpc>
                <a:spcPts val="3300"/>
              </a:lnSpc>
            </a:pP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(๕</a:t>
            </a: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นิติบุคคลต่างประเทศ</a:t>
            </a:r>
          </a:p>
          <a:p>
            <a:pPr algn="l">
              <a:lnSpc>
                <a:spcPts val="3300"/>
              </a:lnSpc>
            </a:pP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(๖ </a:t>
            </a: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มูลนิธิ สมาคม</a:t>
            </a:r>
            <a:endParaRPr lang="en-US" sz="3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B9A26-C1E8-4B3B-A012-32F6E5C32C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การแสดงบัญชีรับจ่ายของโครงการที่บุคคลหรือ</a:t>
            </a:r>
            <a:br>
              <a:rPr lang="th-TH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นิติบุคคลเป็นคู่สัญญาฯ</a:t>
            </a:r>
            <a:endParaRPr lang="th-TH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มูลค่าของสัญญา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thaiNumPeriod"/>
              <a:defRPr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ปีแรก (๑ เม.ย. ๕๕ – ๓๑ มี.ค. ๕๖)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ใช้บังคับกับสัญญาที่มีมูลค่าตั้งแต่ ๒ ล้านบาท (เป็นการผ่อนปรนให้ในระยะแรกเพื่อมิให้เกิดปัญหาทางปฏิบัติ)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thaiNumPeriod"/>
              <a:defRPr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ตั้งแต่วันที่ ๑ เม.ย. ๕๖ เป็นต้นไป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ใช้บังคับกับสัญญาที่มูลค่าตั้งแต่ ๕ แสนบาท (ทั้งนี้ เพื่อให้สอดคล้องกับข้อกำหนดตามประมวลรัษฎากรให้ต้องมีการยื่นงบดุลประจำปี)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2705D-2F89-4980-B9E5-0A0CFD4DF856}" type="slidenum">
              <a:rPr lang="th-TH" smtClean="0"/>
              <a:pPr>
                <a:defRPr/>
              </a:pPr>
              <a:t>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556376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/>
            </a:r>
            <a:br>
              <a:rPr lang="th-TH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</a:b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/>
            </a:r>
            <a:br>
              <a:rPr lang="th-TH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</a:b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53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มาตรการเพื่อให้หน่วยงานของรัฐปฏิบัติ</a:t>
            </a:r>
            <a:r>
              <a:rPr lang="th-TH" sz="53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en-US" sz="53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1412875"/>
            <a:ext cx="8605837" cy="5445125"/>
          </a:xfrm>
        </p:spPr>
        <p:txBody>
          <a:bodyPr>
            <a:normAutofit/>
          </a:bodyPr>
          <a:lstStyle/>
          <a:p>
            <a:pPr algn="thaiDist"/>
            <a:r>
              <a:rPr lang="th-TH" sz="3600" b="1" u="sng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ขั้นตอนก่อนทำสัญญา</a:t>
            </a:r>
            <a:endParaRPr lang="en-US" sz="36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ให้หน่วยงานของรัฐกำหนดเงื่อนไขและคุณสมบัติของบุคคลหรือนิติบุคคลที่จะเข้าเป็นคู่สัญญา (ผู้เสนอราคา) ไว้ในขอบเขตของงาน (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Term of Reference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: TOR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) หรือประกาศจัดซื้อจัดจ้าง ดังนี้ </a:t>
            </a:r>
            <a:endParaRPr lang="en-US" sz="26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ุคคลหรือนิติบุคคลที่จะเข้าเป็นคู่สัญญาต้องไม่อยู่ในฐานะซึ่งได้มีการระบุชื่อไว้ในบัญชีรายชื่อว่าเป็นคู่สัญญาที่ไม่ได้แสดงบัญชีรายรับรายจ่าย หรือแสดงบัญชีรายรับรายจ่ายไม่ถูกต้องครบถ้วนในสาระสำคัญ </a:t>
            </a:r>
            <a:endParaRPr lang="en-US" sz="26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ุคคลหรือนิติบุคคลที่จะเข้าเป็นคู่สัญญากับหน่วยงานของรัฐซึ่งได้ดำเนินการจัดซื้อจัดจ้างด้วยระบบอิเล็กทรอนิกส์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(e-Government Procurement : e-GP) 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ต้องลงทะเบียนในระบบอิเล็กทรอนิกส์ของกรมบัญชีกลางที่เว็บไซต์ศูนย์ข้อมูลจัดซื้อจัดจ้างภาครัฐ </a:t>
            </a:r>
            <a:endParaRPr lang="en-US" sz="26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	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คู่สัญญาต้องรับจ่ายเงิน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ผ่านบัญชีธนาคาร 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เว้นแต่การรับ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จ่ายเงิน แต่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ละครั้งซึ่งมีมูลค่าไม่เกินสามหมื่นบาทคู่สัญญาอาจรับจ่ายเป็นเงินสดก็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ได้</a:t>
            </a:r>
            <a:endParaRPr lang="en-US" sz="26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/>
            <a:endParaRPr lang="en-US" sz="26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/>
            <a:endParaRPr lang="en-US" sz="26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/>
            <a:endParaRPr lang="en-US" sz="26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31013" y="6519863"/>
            <a:ext cx="2133600" cy="365125"/>
          </a:xfrm>
        </p:spPr>
        <p:txBody>
          <a:bodyPr/>
          <a:lstStyle/>
          <a:p>
            <a:pPr>
              <a:defRPr/>
            </a:pPr>
            <a:fld id="{BAAD1E79-6F66-44CA-9F73-DBF6A621A5EE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556376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มาตรการเพื่อให้หน่วยงานของรัฐปฏิบัติ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1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(ต่อ)</a:t>
            </a:r>
            <a:r>
              <a:rPr lang="th-TH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en-U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135938" cy="3887788"/>
          </a:xfrm>
        </p:spPr>
        <p:txBody>
          <a:bodyPr/>
          <a:lstStyle/>
          <a:p>
            <a:pPr algn="thaiDist">
              <a:lnSpc>
                <a:spcPts val="4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้ามมิให้หน่วยงานของรัฐก่อนิติสัมพันธ์กับบุคคลหรือนิติบุคคลซึ่งได้มีการระบุชื่อไว้ในบัญชีรายชื่อว่าเป็นคู่สัญญาที่ไม่ได้แสดงบัญชีแสดงรายรับรายจ่ายหรือแสดงบัญชีแสดงรายรับรายจ่ายไม่ถูกต้องครบถ้วนในสาระสำคัญ เว้นแต่บุคคลหรือนิติบุคคลนั้นจะได้แสดงบัญชีแสดงรายรับรายจ่ายตามประกาศนี้หรือได้มีการปรับปรุงแก้ไขให้ถูกต้อง และมีการสั่งเพิกถอนรายชื่อจากบัญชีดังกล่าวแล้ว ทั้งนี้ไม่ว่าสัญญานั้นจะมีมูลค่าเท่าใดก็ตาม</a:t>
            </a:r>
            <a:endParaRPr lang="en-US" sz="32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ts val="4000"/>
              </a:lnSpc>
            </a:pPr>
            <a:endParaRPr lang="en-US" sz="32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74ED-CEF5-4869-A61A-C85531C1E8D7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64896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/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/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53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มาตรการเพื่อให้หน่วยงานของรัฐปฏิบัติ</a:t>
            </a:r>
            <a:r>
              <a:rPr lang="en-US" sz="53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53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(ต่อ</a:t>
            </a:r>
            <a:r>
              <a:rPr lang="th-TH" sz="53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en-US" sz="53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8313" y="1512888"/>
            <a:ext cx="8496300" cy="4940300"/>
          </a:xfrm>
        </p:spPr>
        <p:txBody>
          <a:bodyPr/>
          <a:lstStyle/>
          <a:p>
            <a:pPr algn="l">
              <a:lnSpc>
                <a:spcPts val="3200"/>
              </a:lnSpc>
            </a:pPr>
            <a:r>
              <a:rPr lang="th-TH" sz="3600" b="1" u="sng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ขั้นตอนภายหลังทำสัญญา</a:t>
            </a:r>
            <a:endParaRPr lang="en-US" sz="36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l">
              <a:lnSpc>
                <a:spcPts val="3200"/>
              </a:lnSpc>
            </a:pP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ให้หน่วยงานของรัฐรายงานข้อมูลของคู่สัญญาที่ต้องแสดงบัญชีแสดงรายรับรายจ่าย (</a:t>
            </a:r>
            <a:r>
              <a:rPr lang="th-TH" sz="26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บช.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๑) ให้คณะกรรมการ ป.ป.ช. และกรมสรรพากรทราบดังนี้</a:t>
            </a:r>
            <a:endParaRPr lang="en-US" sz="26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l">
              <a:lnSpc>
                <a:spcPts val="3200"/>
              </a:lnSpc>
            </a:pP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(๑) กรณีหน่วยงานของรัฐซึ่งดำเนินการจัดซื้อจัดจ้างด้วยระบบอิเล็กทรอนิกส์ 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(e-Government Procurement : e-GP) 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ของกรมบัญชีกลาง ให้รายงานข้อมูลของคู่สัญญาผ่านระบบ 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(e-Government Procurement : e-GP)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ของกรมบัญชีกลาง </a:t>
            </a:r>
            <a:endParaRPr lang="en-US" sz="26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l">
              <a:lnSpc>
                <a:spcPts val="3200"/>
              </a:lnSpc>
            </a:pP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    (๒) กรณีหน่วยงานของรัฐใดที่มิได้ดำเนินการจัดซื้อจัดจ้างด้วยระบบอิเล็กทรอนิกส์ของกรมบัญชีกลาง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(e-Government Procurement : e-GP) 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ให้รายงานข้อมูลของคู่สัญญาผ่านระบบอิเล็กทรอนิกส์ที่สำนักงาน </a:t>
            </a:r>
            <a:r>
              <a:rPr lang="th-TH" sz="26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ป.ป.ช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จัดทำขึ้น (ผ่านเว็บไซต์ </a:t>
            </a:r>
            <a:r>
              <a:rPr lang="en-US" sz="2600" b="1" u="sng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hlinkClick r:id="rId3"/>
              </a:rPr>
              <a:t>www.nacc.go.th</a:t>
            </a:r>
            <a:r>
              <a:rPr lang="en-US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) </a:t>
            </a:r>
          </a:p>
          <a:p>
            <a:pPr algn="l">
              <a:lnSpc>
                <a:spcPts val="3200"/>
              </a:lnSpc>
            </a:pP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     การรายงานข้อมูลของคู่สัญญาที่ต้องแสดงบัญชีรายรับรายจ่าย (</a:t>
            </a:r>
            <a:r>
              <a:rPr lang="th-TH" sz="26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บช.</a:t>
            </a:r>
            <a:r>
              <a:rPr lang="th-TH" sz="2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๑) ตาม ๑ (๑) และ (๒) ให้หน่วยงานของรัฐ รายงานกรณีที่มีการแก้ไขสัญญาในส่วนที่เป็นสาระสำคัญด้วย </a:t>
            </a:r>
            <a:endParaRPr lang="en-US" sz="26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l"/>
            <a:endParaRPr lang="en-US" sz="26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l"/>
            <a:endParaRPr lang="en-US" sz="26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CA5FC-634A-4B98-9108-A2D958FC0B9D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060432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มาตรการเพื่อให้หน่วยงานของรัฐปฏิบัติ</a:t>
            </a:r>
            <a:r>
              <a:rPr lang="en-US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(ต่อ</a:t>
            </a:r>
            <a:r>
              <a:rPr lang="th-TH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en-U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353425" cy="4248150"/>
          </a:xfrm>
        </p:spPr>
        <p:txBody>
          <a:bodyPr>
            <a:noAutofit/>
          </a:bodyPr>
          <a:lstStyle/>
          <a:p>
            <a:pPr algn="thaiDist">
              <a:lnSpc>
                <a:spcPts val="3500"/>
              </a:lnSpc>
              <a:buFont typeface="Arial" pitchFamily="34" charset="0"/>
              <a:buNone/>
              <a:defRPr/>
            </a:pPr>
            <a:r>
              <a:rPr lang="th-TH" sz="2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การรายงานข้อมูลของคู่สัญญาที่ต้องแสดงบัญชีรายรับรายจ่ายตาม (๑) และ </a:t>
            </a:r>
          </a:p>
          <a:p>
            <a:pPr algn="thaiDist">
              <a:lnSpc>
                <a:spcPts val="3500"/>
              </a:lnSpc>
              <a:buFont typeface="Arial" pitchFamily="34" charset="0"/>
              <a:buNone/>
              <a:defRPr/>
            </a:pPr>
            <a:r>
              <a:rPr lang="th-TH" sz="2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(๒) ให้หน่วยงานของรัฐรายงานภายใน  ๓๐ วัน นับแต่วันทำสัญญาหรือข้อตกลง</a:t>
            </a:r>
          </a:p>
          <a:p>
            <a:pPr algn="thaiDist">
              <a:lnSpc>
                <a:spcPts val="3500"/>
              </a:lnSpc>
              <a:buFont typeface="Arial" pitchFamily="34" charset="0"/>
              <a:buNone/>
              <a:defRPr/>
            </a:pPr>
            <a:r>
              <a:rPr lang="th-TH" sz="2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** </a:t>
            </a:r>
            <a:r>
              <a:rPr lang="th-TH" sz="2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หมายเหตุ   ในระหว่างที่การจัดทำระบบอิเล็กทรอนิกส์ของกรมบัญชีกลาง</a:t>
            </a:r>
            <a:r>
              <a:rPr lang="en-US" sz="2800" b="1" spc="3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(e-Government Procurement : e-GP) </a:t>
            </a:r>
            <a:r>
              <a:rPr lang="th-TH" sz="2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ยังไม่แล้วเสร็จครบถ้วนสมบูรณ์ ให้หน่วยงาน</a:t>
            </a:r>
            <a:r>
              <a:rPr lang="th-TH" sz="2800" b="1" spc="3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ของรัฐตาม ๑ (๑) รายงานข้อมูลของคู่สัญญาผ่านเว็บไซต์ของสำนักงาน ป.ป.ช.ไป</a:t>
            </a:r>
            <a:r>
              <a:rPr lang="th-TH" sz="2800" b="1" spc="-4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พลางก่อน จนกว่าระบบอิเล็กทรอนิกส์ของกรมบัญชีกลาง</a:t>
            </a:r>
            <a:r>
              <a:rPr lang="en-US" sz="2800" b="1" spc="-4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(e-Government Procurement </a:t>
            </a:r>
          </a:p>
          <a:p>
            <a:pPr algn="thaiDist">
              <a:lnSpc>
                <a:spcPts val="3500"/>
              </a:lnSpc>
              <a:buFont typeface="Arial" pitchFamily="34" charset="0"/>
              <a:buNone/>
              <a:defRPr/>
            </a:pPr>
            <a:r>
              <a:rPr lang="en-US" sz="2800" b="1" spc="3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: e-GP) </a:t>
            </a:r>
            <a:r>
              <a:rPr lang="th-TH" sz="2800" b="1" spc="3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จะแล้วเสร็จครบถ้วนสมบูรณ์</a:t>
            </a:r>
            <a:endParaRPr lang="en-US" sz="2800" b="1" spc="3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1811E-D33D-45AA-80AD-039580ACF342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332037"/>
            <a:ext cx="8229600" cy="36172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5400" b="1" dirty="0" smtClean="0">
                <a:latin typeface="Angsana New" pitchFamily="18" charset="-34"/>
                <a:cs typeface="Angsana New" pitchFamily="18" charset="-34"/>
              </a:rPr>
              <a:t>รหัส</a:t>
            </a:r>
            <a:r>
              <a:rPr lang="th-TH" sz="5400" b="1" dirty="0" smtClean="0">
                <a:latin typeface="Angsana New" pitchFamily="18" charset="-34"/>
                <a:cs typeface="Angsana New" pitchFamily="18" charset="-34"/>
              </a:rPr>
              <a:t>ผู้ใช้ 	</a:t>
            </a:r>
            <a:r>
              <a:rPr lang="th-TH" sz="5400" b="1" dirty="0" smtClean="0">
                <a:latin typeface="Angsana New" pitchFamily="18" charset="-34"/>
                <a:cs typeface="Angsana New" pitchFamily="18" charset="-34"/>
              </a:rPr>
              <a:t>	11430011 </a:t>
            </a:r>
          </a:p>
          <a:p>
            <a:pPr>
              <a:buNone/>
            </a:pPr>
            <a:endParaRPr lang="th-TH" sz="54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5400" b="1" dirty="0" smtClean="0">
                <a:latin typeface="Angsana New" pitchFamily="18" charset="-34"/>
                <a:cs typeface="Angsana New" pitchFamily="18" charset="-34"/>
              </a:rPr>
              <a:t>รหัสผ่าน		</a:t>
            </a:r>
            <a:r>
              <a:rPr lang="en-US" sz="5400" b="1" dirty="0" smtClean="0">
                <a:latin typeface="Angsana New" pitchFamily="18" charset="-34"/>
                <a:cs typeface="Angsana New" pitchFamily="18" charset="-34"/>
              </a:rPr>
              <a:t>ZBJwto2Q</a:t>
            </a:r>
            <a:endParaRPr lang="th-TH" sz="5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17632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รหัสที่ใช้ในการบันทึกข้อมูล </a:t>
            </a: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http://www.nacc.go.th</a:t>
            </a:r>
            <a:endParaRPr lang="th-TH" sz="4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ขั้นตอนการบันทึกข้อมูลสัญญา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http://www.nacc.go.th</a:t>
            </a:r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1268760"/>
            <a:ext cx="12255574" cy="689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</TotalTime>
  <Words>162</Words>
  <Application>Microsoft Office PowerPoint</Application>
  <PresentationFormat>On-screen Show (4:3)</PresentationFormat>
  <Paragraphs>52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การแสดงบัญชีรายการรับจ่ายของโครงการที่บุคคล หรือนิติบุคคลเป็นคู่สัญญากับหน่วยงานของรัฐ</vt:lpstr>
      <vt:lpstr>การจัดทำบัญชีแสดงรายรับรายจ่าย </vt:lpstr>
      <vt:lpstr>การแสดงบัญชีรับจ่ายของโครงการที่บุคคลหรือ นิติบุคคลเป็นคู่สัญญาฯ</vt:lpstr>
      <vt:lpstr>      มาตรการเพื่อให้หน่วยงานของรัฐปฏิบัติ </vt:lpstr>
      <vt:lpstr>มาตรการเพื่อให้หน่วยงานของรัฐปฏิบัติ (ต่อ) </vt:lpstr>
      <vt:lpstr>       มาตรการเพื่อให้หน่วยงานของรัฐปฏิบัติ (ต่อ)</vt:lpstr>
      <vt:lpstr>       มาตรการเพื่อให้หน่วยงานของรัฐปฏิบัติ (ต่อ) </vt:lpstr>
      <vt:lpstr>รหัสที่ใช้ในการบันทึกข้อมูล http://www.nacc.go.th</vt:lpstr>
      <vt:lpstr>ขั้นตอนการบันทึกข้อมูลสัญญา http://www.nacc.go.th</vt:lpstr>
      <vt:lpstr>Slide 10</vt:lpstr>
      <vt:lpstr>Slide 11</vt:lpstr>
      <vt:lpstr>Slide 12</vt:lpstr>
      <vt:lpstr>Slide 13</vt:lpstr>
      <vt:lpstr>Slide 14</vt:lpstr>
      <vt:lpstr>การเรียกรายงาน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การแสดงบัญชีรายการรับจ่ายของโครงการที่บุคคล หรือนิติบุคคลเป็นคู่สัญญากับหน่วยงานของรัฐ</dc:title>
  <dc:creator>TOSHIBA</dc:creator>
  <cp:lastModifiedBy>TOSHIBA</cp:lastModifiedBy>
  <cp:revision>12</cp:revision>
  <dcterms:created xsi:type="dcterms:W3CDTF">2013-05-05T11:13:52Z</dcterms:created>
  <dcterms:modified xsi:type="dcterms:W3CDTF">2013-05-05T12:49:19Z</dcterms:modified>
</cp:coreProperties>
</file>