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39"/>
  </p:notesMasterIdLst>
  <p:handoutMasterIdLst>
    <p:handoutMasterId r:id="rId40"/>
  </p:handoutMasterIdLst>
  <p:sldIdLst>
    <p:sldId id="263" r:id="rId2"/>
    <p:sldId id="569" r:id="rId3"/>
    <p:sldId id="570" r:id="rId4"/>
    <p:sldId id="539" r:id="rId5"/>
    <p:sldId id="526" r:id="rId6"/>
    <p:sldId id="540" r:id="rId7"/>
    <p:sldId id="527" r:id="rId8"/>
    <p:sldId id="543" r:id="rId9"/>
    <p:sldId id="544" r:id="rId10"/>
    <p:sldId id="561" r:id="rId11"/>
    <p:sldId id="562" r:id="rId12"/>
    <p:sldId id="532" r:id="rId13"/>
    <p:sldId id="595" r:id="rId14"/>
    <p:sldId id="591" r:id="rId15"/>
    <p:sldId id="592" r:id="rId16"/>
    <p:sldId id="574" r:id="rId17"/>
    <p:sldId id="575" r:id="rId18"/>
    <p:sldId id="576" r:id="rId19"/>
    <p:sldId id="577" r:id="rId20"/>
    <p:sldId id="590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33" r:id="rId32"/>
    <p:sldId id="548" r:id="rId33"/>
    <p:sldId id="535" r:id="rId34"/>
    <p:sldId id="545" r:id="rId35"/>
    <p:sldId id="546" r:id="rId36"/>
    <p:sldId id="547" r:id="rId37"/>
    <p:sldId id="594" r:id="rId38"/>
  </p:sldIdLst>
  <p:sldSz cx="9144000" cy="6858000" type="screen4x3"/>
  <p:notesSz cx="7053263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2997B9"/>
    <a:srgbClr val="0000FF"/>
    <a:srgbClr val="E8EEF7"/>
    <a:srgbClr val="2C65E4"/>
    <a:srgbClr val="FFCCFF"/>
    <a:srgbClr val="F6C4E2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2928" autoAdjust="0"/>
  </p:normalViewPr>
  <p:slideViewPr>
    <p:cSldViewPr>
      <p:cViewPr varScale="1">
        <p:scale>
          <a:sx n="61" d="100"/>
          <a:sy n="6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2" y="-96"/>
      </p:cViewPr>
      <p:guideLst>
        <p:guide orient="horz" pos="2949"/>
        <p:guide pos="22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2" tIns="46057" rIns="92112" bIns="46057" numCol="1" anchor="t" anchorCtr="0" compatLnSpc="1">
            <a:prstTxWarp prst="textNoShape">
              <a:avLst/>
            </a:prstTxWarp>
          </a:bodyPr>
          <a:lstStyle>
            <a:lvl1pPr defTabSz="92152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7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2" tIns="46057" rIns="92112" bIns="46057" numCol="1" anchor="t" anchorCtr="0" compatLnSpc="1">
            <a:prstTxWarp prst="textNoShape">
              <a:avLst/>
            </a:prstTxWarp>
          </a:bodyPr>
          <a:lstStyle>
            <a:lvl1pPr algn="r" defTabSz="92152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1BA5A80-D60B-47EB-A398-94A87560DD80}" type="datetimeFigureOut">
              <a:rPr lang="th-TH"/>
              <a:pPr>
                <a:defRPr/>
              </a:pPr>
              <a:t>01/06/56</a:t>
            </a:fld>
            <a:endParaRPr lang="th-TH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81538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8175"/>
            <a:ext cx="564356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2" tIns="46057" rIns="92112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575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2" tIns="46057" rIns="92112" bIns="46057" numCol="1" anchor="b" anchorCtr="0" compatLnSpc="1">
            <a:prstTxWarp prst="textNoShape">
              <a:avLst/>
            </a:prstTxWarp>
          </a:bodyPr>
          <a:lstStyle>
            <a:lvl1pPr defTabSz="92152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93175"/>
            <a:ext cx="30575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2" tIns="46057" rIns="92112" bIns="46057" numCol="1" anchor="b" anchorCtr="0" compatLnSpc="1">
            <a:prstTxWarp prst="textNoShape">
              <a:avLst/>
            </a:prstTxWarp>
          </a:bodyPr>
          <a:lstStyle>
            <a:lvl1pPr algn="r" defTabSz="92152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257B6DB-A6EA-4FFD-B9F7-159101EDF6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70495-E4D8-402C-AD1F-C64FB834FC19}" type="slidenum">
              <a:rPr lang="en-US" smtClean="0"/>
              <a:pPr>
                <a:defRPr/>
              </a:pPr>
              <a:t>1</a:t>
            </a:fld>
            <a:endParaRPr 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1069D-1D93-4B8E-9BAA-CFB859DB1B4B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6AD32-5543-45E9-9D58-38C355D1DB45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0F1D4-09AB-4EC6-BB83-3FE7E35EA9D0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98E51-FDF2-43AF-A867-F1577048794E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17822-3C73-41E3-A4DD-485F8ADA3B21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A8C0-7AE3-4E05-AC1B-CFA1C9EC3D4E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44B97-87E6-47A6-BEE7-2EA9C8988125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F7BEE-235A-423A-BCA8-FF16E070536A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08E5A-5608-4B5C-9761-A293BBB50906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F3465-0F31-475B-9328-3C429BC40998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475C8B-D072-4CF0-B47B-5A84D31124E4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53DC6-C85A-4C99-BE74-46DEEED67FD3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6C2A3-A5C6-4AE7-9501-52F996F78391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2F093-C93A-4B10-B38D-2D54D275BCAF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ED7AA-6598-4ACE-8A5F-FB12757B0AAB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1D390-E1FB-4EFF-B23F-C1972451BD44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AC626-128D-406F-957B-1EB108F1377D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EFD21-70EA-4689-AAFD-A34953AA6B39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A1A64-41BA-48A8-B318-800B9DF4C82D}" type="slidenum">
              <a:rPr lang="en-US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2BB845-8F61-4BDB-ADE5-E06D9260F212}" type="slidenum">
              <a:rPr lang="en-US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09B18-38A2-42D0-B8CA-89D3E0AF7ED2}" type="slidenum">
              <a:rPr lang="en-US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035A7-BE91-4540-AD78-D629B8E39054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3FD19-0D32-463B-9ACB-126DF9285C0A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483D0-6892-49E1-8F76-61D3F4A30961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4150" y="8894763"/>
            <a:ext cx="3057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7" tIns="46080" rIns="92157" bIns="46080" anchor="b"/>
          <a:lstStyle/>
          <a:p>
            <a:pPr algn="r" defTabSz="920750" eaLnBrk="0" hangingPunct="0"/>
            <a:fld id="{A2A9A76F-E5B7-4F0D-AF2B-B7E92E3A33AE}" type="slidenum">
              <a:rPr lang="en-US" sz="1200"/>
              <a:pPr algn="r" defTabSz="920750" eaLnBrk="0" hangingPunct="0"/>
              <a:t>32</a:t>
            </a:fld>
            <a:endParaRPr lang="th-TH" sz="1200">
              <a:cs typeface="Cordia New" pitchFamily="34" charset="-34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8074E9-9684-476F-8A12-89428EF14E41}" type="slidenum">
              <a:rPr lang="en-US" smtClean="0"/>
              <a:pPr>
                <a:defRPr/>
              </a:pPr>
              <a:t>33</a:t>
            </a:fld>
            <a:endParaRPr lang="th-TH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6AEE5-5F16-4253-9F59-0196C9C9235D}" type="slidenum">
              <a:rPr lang="en-US" smtClean="0"/>
              <a:pPr>
                <a:defRPr/>
              </a:pPr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CC04E-DC01-48A7-AC49-9F5E2A37511D}" type="slidenum">
              <a:rPr lang="en-US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EF099-3B72-49AA-9F4B-F79779C5C8B7}" type="slidenum">
              <a:rPr lang="en-US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AE7DC-AF79-4A0D-8CA2-097CB215B4A2}" type="slidenum">
              <a:rPr lang="en-US" smtClean="0"/>
              <a:pPr>
                <a:defRPr/>
              </a:pPr>
              <a:t>37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3744FA-7CEB-4375-97A5-8147137857BB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1FF18-671A-48CA-8621-4E4015CFB9C0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E1E3D-9AD6-4DD4-A4A4-04A1106F94C1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9A49AD-E0FD-4E89-8CF5-D54BF5BFA5BA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05B7A-C4AB-41EC-A115-EE489D68F575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23ECC-17A8-4F0D-91B9-41A5E9C66952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W이미지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349500"/>
            <a:ext cx="9144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8575" y="4652963"/>
            <a:ext cx="9115425" cy="2205037"/>
            <a:chOff x="0" y="2640"/>
            <a:chExt cx="5760" cy="1680"/>
          </a:xfrm>
        </p:grpSpPr>
        <p:sp>
          <p:nvSpPr>
            <p:cNvPr id="6" name="Rectangle 33"/>
            <p:cNvSpPr>
              <a:spLocks noChangeArrowheads="1"/>
            </p:cNvSpPr>
            <p:nvPr userDrawn="1"/>
          </p:nvSpPr>
          <p:spPr bwMode="ltGray">
            <a:xfrm>
              <a:off x="0" y="2640"/>
              <a:ext cx="5760" cy="16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ltGray">
            <a:xfrm>
              <a:off x="0" y="2640"/>
              <a:ext cx="576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8" name="Rectangle 35"/>
          <p:cNvSpPr>
            <a:spLocks noChangeArrowheads="1"/>
          </p:cNvSpPr>
          <p:nvPr/>
        </p:nvSpPr>
        <p:spPr bwMode="ltGray">
          <a:xfrm>
            <a:off x="0" y="0"/>
            <a:ext cx="9144000" cy="2286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0" y="4289425"/>
            <a:ext cx="9097963" cy="676275"/>
            <a:chOff x="0" y="2702"/>
            <a:chExt cx="5731" cy="426"/>
          </a:xfrm>
        </p:grpSpPr>
        <p:sp>
          <p:nvSpPr>
            <p:cNvPr id="10" name="Freeform 37"/>
            <p:cNvSpPr>
              <a:spLocks/>
            </p:cNvSpPr>
            <p:nvPr/>
          </p:nvSpPr>
          <p:spPr bwMode="ltGray">
            <a:xfrm flipV="1">
              <a:off x="0" y="2702"/>
              <a:ext cx="5731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79"/>
                </a:cxn>
                <a:cxn ang="0">
                  <a:pos x="1824" y="739"/>
                </a:cxn>
                <a:cxn ang="0">
                  <a:pos x="3946" y="695"/>
                </a:cxn>
                <a:cxn ang="0">
                  <a:pos x="5731" y="297"/>
                </a:cxn>
                <a:cxn ang="0">
                  <a:pos x="5722" y="153"/>
                </a:cxn>
                <a:cxn ang="0">
                  <a:pos x="0" y="0"/>
                </a:cxn>
              </a:cxnLst>
              <a:rect l="0" t="0" r="r" b="b"/>
              <a:pathLst>
                <a:path w="5731" h="808">
                  <a:moveTo>
                    <a:pt x="0" y="0"/>
                  </a:moveTo>
                  <a:lnTo>
                    <a:pt x="19" y="279"/>
                  </a:lnTo>
                  <a:cubicBezTo>
                    <a:pt x="321" y="399"/>
                    <a:pt x="1170" y="671"/>
                    <a:pt x="1824" y="739"/>
                  </a:cubicBezTo>
                  <a:cubicBezTo>
                    <a:pt x="2478" y="808"/>
                    <a:pt x="3295" y="769"/>
                    <a:pt x="3946" y="695"/>
                  </a:cubicBezTo>
                  <a:cubicBezTo>
                    <a:pt x="4597" y="621"/>
                    <a:pt x="5435" y="387"/>
                    <a:pt x="5731" y="297"/>
                  </a:cubicBezTo>
                  <a:lnTo>
                    <a:pt x="5722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ltGray">
            <a:xfrm flipV="1">
              <a:off x="0" y="2749"/>
              <a:ext cx="5731" cy="3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315"/>
                </a:cxn>
                <a:cxn ang="0">
                  <a:pos x="1795" y="771"/>
                </a:cxn>
                <a:cxn ang="0">
                  <a:pos x="3821" y="742"/>
                </a:cxn>
                <a:cxn ang="0">
                  <a:pos x="5731" y="320"/>
                </a:cxn>
                <a:cxn ang="0">
                  <a:pos x="5693" y="0"/>
                </a:cxn>
                <a:cxn ang="0">
                  <a:pos x="0" y="36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3" name="AutoShape 40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4" name="Freeform 41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5" name="Freeform 42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6" name="Freeform 43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8" name="Text Box 29"/>
          <p:cNvSpPr txBox="1">
            <a:spLocks noChangeArrowheads="1"/>
          </p:cNvSpPr>
          <p:nvPr/>
        </p:nvSpPr>
        <p:spPr bwMode="white">
          <a:xfrm>
            <a:off x="395288" y="260350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  <a:cs typeface="+mn-cs"/>
              </a:rPr>
              <a:t>LOGO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68313" y="1268413"/>
            <a:ext cx="8153400" cy="74295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1" y="51276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배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85750"/>
            <a:ext cx="9144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Freeform 35"/>
          <p:cNvSpPr>
            <a:spLocks/>
          </p:cNvSpPr>
          <p:nvPr/>
        </p:nvSpPr>
        <p:spPr bwMode="white">
          <a:xfrm>
            <a:off x="-6350" y="950913"/>
            <a:ext cx="9156700" cy="4619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4763"/>
            <a:ext cx="4038600" cy="5202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63"/>
            <a:ext cx="4038600" cy="5202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1F1A-D331-4B6B-9378-389600F0E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116013" y="333375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492875"/>
            <a:ext cx="21336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505200" y="6492875"/>
            <a:ext cx="2133600" cy="241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6ACA571E-B62B-4504-A6F0-78454FF7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57200" y="811213"/>
            <a:ext cx="3124200" cy="298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18.png"/><Relationship Id="rId3" Type="http://schemas.openxmlformats.org/officeDocument/2006/relationships/image" Target="../media/image4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hyperlink" Target="http://images.google.co.th/imgres?imgurl=http://www.gsb.or.th/media/engine/logo-gsb.gif&amp;imgrefurl=http://www.gsb.or.th/&amp;h=101&amp;w=100&amp;sz=5&amp;hl=th&amp;start=3&amp;tbnid=kEFVX5H_9kmhqM:&amp;tbnh=83&amp;tbnw=82&amp;prev=/images?q=site:www.gsb.or.th+logo&amp;svnum=10&amp;hl=th&amp;lr=" TargetMode="External"/><Relationship Id="rId15" Type="http://schemas.openxmlformats.org/officeDocument/2006/relationships/image" Target="../media/image45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5.jpeg"/><Relationship Id="rId7" Type="http://schemas.openxmlformats.org/officeDocument/2006/relationships/slide" Target="slide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5.jpeg"/><Relationship Id="rId7" Type="http://schemas.openxmlformats.org/officeDocument/2006/relationships/slide" Target="slide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image" Target="../media/image48.png"/><Relationship Id="rId9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imgres?imgurl=http://www.kamarart.com/image/Work/Catalog01.jpg&amp;imgrefurl=http://www.kamarart.com/GraphicDesign01.htm&amp;usg=__jmTq1BUtgrfIh_9NRu43gpdiq8I=&amp;h=266&amp;w=380&amp;sz=81&amp;hl=th&amp;start=31&amp;um=1&amp;itbs=1&amp;tbnid=y2l06no4QuSGXM:&amp;tbnh=86&amp;tbnw=123&amp;prev=/images?q=catalog&amp;start=20&amp;um=1&amp;hl=th&amp;sa=N&amp;rlz=1T4WZPC_enTH358TH358&amp;ndsp=20&amp;tbs=isch:1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://www.google.co.th/imgres?imgurl=http://www.apolotecsa.com/catalog/images/emarket.jpg&amp;imgrefurl=http://www.apolotecsa.com/catalog/&amp;usg=__IiiAUEwxsg6MeEzBlt3f8P3SHso=&amp;h=683&amp;w=1136&amp;sz=145&amp;hl=th&amp;start=7&amp;um=1&amp;itbs=1&amp;tbnid=OG9BGUyCPe0JGM:&amp;tbnh=90&amp;tbnw=150&amp;prev=/images?q=e-Market&amp;um=1&amp;hl=th&amp;sa=N&amp;rlz=1T4WZPC_enTH358TH358&amp;tbs=isch:1" TargetMode="Externa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imgres?imgurl=http://www.kamarart.com/image/Work/Catalog01.jpg&amp;imgrefurl=http://www.kamarart.com/GraphicDesign01.htm&amp;usg=__jmTq1BUtgrfIh_9NRu43gpdiq8I=&amp;h=266&amp;w=380&amp;sz=81&amp;hl=th&amp;start=31&amp;um=1&amp;itbs=1&amp;tbnid=y2l06no4QuSGXM:&amp;tbnh=86&amp;tbnw=123&amp;prev=/images?q=catalog&amp;start=20&amp;um=1&amp;hl=th&amp;sa=N&amp;rlz=1T4WZPC_enTH358TH358&amp;ndsp=20&amp;tbs=isch:1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://www.google.co.th/imgres?imgurl=http://www.apolotecsa.com/catalog/images/emarket.jpg&amp;imgrefurl=http://www.apolotecsa.com/catalog/&amp;usg=__IiiAUEwxsg6MeEzBlt3f8P3SHso=&amp;h=683&amp;w=1136&amp;sz=145&amp;hl=th&amp;start=7&amp;um=1&amp;itbs=1&amp;tbnid=OG9BGUyCPe0JGM:&amp;tbnh=90&amp;tbnw=150&amp;prev=/images?q=e-Market&amp;um=1&amp;hl=th&amp;sa=N&amp;rlz=1T4WZPC_enTH358TH358&amp;tbs=isch:1" TargetMode="Externa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emf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6.emf"/><Relationship Id="rId9" Type="http://schemas.openxmlformats.org/officeDocument/2006/relationships/hyperlink" Target="http://images.google.co.th/imgres?imgurl=http://www.gsb.or.th/media/engine/logo-gsb.gif&amp;imgrefurl=http://www.gsb.or.th/&amp;h=101&amp;w=100&amp;sz=5&amp;hl=th&amp;start=3&amp;tbnid=kEFVX5H_9kmhqM:&amp;tbnh=83&amp;tbnw=82&amp;prev=/images?q=site:www.gsb.or.th+logo&amp;svnum=10&amp;hl=th&amp;lr=" TargetMode="External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4953000"/>
            <a:ext cx="6400800" cy="1143000"/>
          </a:xfrm>
        </p:spPr>
        <p:txBody>
          <a:bodyPr/>
          <a:lstStyle/>
          <a:p>
            <a:pPr eaLnBrk="1" hangingPunct="1"/>
            <a:r>
              <a:rPr lang="th-TH" altLang="ko-KR" sz="3200" b="1" smtClean="0">
                <a:solidFill>
                  <a:srgbClr val="0E2947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กรมบัญชีกลาง</a:t>
            </a:r>
          </a:p>
          <a:p>
            <a:pPr eaLnBrk="1" hangingPunct="1"/>
            <a:r>
              <a:rPr lang="th-TH" altLang="ko-KR" sz="3200" b="1" smtClean="0">
                <a:solidFill>
                  <a:srgbClr val="0E2947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สำนักมาตรฐานการจัดซื้อจัดจ้างภาครัฐ</a:t>
            </a:r>
          </a:p>
          <a:p>
            <a:pPr eaLnBrk="1" hangingPunct="1"/>
            <a:r>
              <a:rPr lang="th-TH" altLang="ko-KR" sz="3200" b="1" smtClean="0">
                <a:solidFill>
                  <a:srgbClr val="0E2947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 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89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black">
          <a:xfrm>
            <a:off x="304800" y="685800"/>
            <a:ext cx="8534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3600" b="1">
                <a:solidFill>
                  <a:schemeClr val="bg1"/>
                </a:solidFill>
              </a:rPr>
              <a:t>การจัดซื้อจัดจ้างภาครัฐด้วยระบบอิเล็กทรอนิกส์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Eras Demi ITC" pitchFamily="34" charset="0"/>
              </a:rPr>
              <a:t>E-Government procurement : E-GP</a:t>
            </a:r>
            <a:endParaRPr lang="th-TH" sz="3600" b="1">
              <a:solidFill>
                <a:schemeClr val="bg1"/>
              </a:solidFill>
              <a:latin typeface="Eras Demi ITC" pitchFamily="34" charset="0"/>
            </a:endParaRPr>
          </a:p>
        </p:txBody>
      </p:sp>
      <p:pic>
        <p:nvPicPr>
          <p:cNvPr id="5125" name="Picture 3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1446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350838"/>
            <a:ext cx="8305800" cy="563562"/>
          </a:xfrm>
        </p:spPr>
        <p:txBody>
          <a:bodyPr/>
          <a:lstStyle/>
          <a:p>
            <a:r>
              <a:rPr lang="th-TH" sz="3600" b="1" smtClean="0"/>
              <a:t>ข้อมูลหน่วยงานที่ลงทะเบียน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t="9151"/>
          <a:stretch>
            <a:fillRect/>
          </a:stretch>
        </p:blipFill>
        <p:spPr bwMode="auto">
          <a:xfrm>
            <a:off x="76200" y="1676400"/>
            <a:ext cx="88296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350838"/>
            <a:ext cx="8305800" cy="563562"/>
          </a:xfrm>
        </p:spPr>
        <p:txBody>
          <a:bodyPr/>
          <a:lstStyle/>
          <a:p>
            <a:r>
              <a:rPr lang="th-TH" sz="3600" b="1" smtClean="0"/>
              <a:t>ข้อมูลการจัดประกาศจัดซื้อจัดจ้าง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1644650"/>
            <a:ext cx="7881937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81200"/>
            <a:ext cx="6324600" cy="2209800"/>
          </a:xfrm>
        </p:spPr>
        <p:txBody>
          <a:bodyPr/>
          <a:lstStyle/>
          <a:p>
            <a:pPr algn="ctr"/>
            <a: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ระบบการจัดซื้อจัดจ้างภาครัฐด้วยอิเล็กทรอนิกส์</a:t>
            </a:r>
            <a:b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(e-Government Procurement : e-GP)</a:t>
            </a:r>
            <a: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b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3600" b="1" i="1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ระยะที่ 2</a:t>
            </a:r>
            <a:endParaRPr lang="en-US" sz="3600" b="1" smtClean="0">
              <a:solidFill>
                <a:srgbClr val="0000FF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67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029200"/>
            <a:ext cx="1446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563563"/>
          </a:xfrm>
        </p:spPr>
        <p:txBody>
          <a:bodyPr/>
          <a:lstStyle/>
          <a:p>
            <a:r>
              <a:rPr lang="th-TH" sz="3600" b="1" smtClean="0"/>
              <a:t>กรอบการดำเนินงาน</a:t>
            </a:r>
          </a:p>
        </p:txBody>
      </p:sp>
      <p:grpSp>
        <p:nvGrpSpPr>
          <p:cNvPr id="17411" name="Group 32"/>
          <p:cNvGrpSpPr>
            <a:grpSpLocks/>
          </p:cNvGrpSpPr>
          <p:nvPr/>
        </p:nvGrpSpPr>
        <p:grpSpPr bwMode="auto">
          <a:xfrm>
            <a:off x="4703763" y="1431925"/>
            <a:ext cx="2143125" cy="4711700"/>
            <a:chOff x="3672" y="1296"/>
            <a:chExt cx="1396" cy="2542"/>
          </a:xfrm>
        </p:grpSpPr>
        <p:sp>
          <p:nvSpPr>
            <p:cNvPr id="1745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5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6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6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400" b="1">
                <a:latin typeface="Browallia New" pitchFamily="34" charset="-34"/>
                <a:cs typeface="Browallia New" pitchFamily="34" charset="-34"/>
              </a:endParaRPr>
            </a:p>
          </p:txBody>
        </p:sp>
        <p:grpSp>
          <p:nvGrpSpPr>
            <p:cNvPr id="1746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327"/>
              <a:chOff x="1289" y="582"/>
              <a:chExt cx="668" cy="541"/>
            </a:xfrm>
          </p:grpSpPr>
          <p:sp>
            <p:nvSpPr>
              <p:cNvPr id="1746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6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536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6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52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7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1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7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sp>
          <p:nvSpPr>
            <p:cNvPr id="1746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93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3</a:t>
              </a:r>
              <a:endParaRPr lang="en-US" sz="2400" b="1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64" name="Text Box 44"/>
            <p:cNvSpPr txBox="1">
              <a:spLocks noChangeArrowheads="1"/>
            </p:cNvSpPr>
            <p:nvPr/>
          </p:nvSpPr>
          <p:spPr bwMode="gray">
            <a:xfrm>
              <a:off x="3672" y="1771"/>
              <a:ext cx="1396" cy="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Browallia New" pitchFamily="34" charset="-34"/>
                </a:rPr>
                <a:t>เชื่อมโยงข้อมูล</a:t>
              </a:r>
            </a:p>
            <a:p>
              <a:pPr algn="ctr"/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Browallia New" pitchFamily="34" charset="-34"/>
                </a:rPr>
                <a:t>กับธนาคาร</a:t>
              </a:r>
              <a:endParaRPr lang="en-US" sz="2400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746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6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7412" name="Group 18"/>
          <p:cNvGrpSpPr>
            <a:grpSpLocks/>
          </p:cNvGrpSpPr>
          <p:nvPr/>
        </p:nvGrpSpPr>
        <p:grpSpPr bwMode="auto">
          <a:xfrm>
            <a:off x="285750" y="1431925"/>
            <a:ext cx="2214563" cy="4711700"/>
            <a:chOff x="2179" y="1296"/>
            <a:chExt cx="1443" cy="2542"/>
          </a:xfrm>
        </p:grpSpPr>
        <p:sp>
          <p:nvSpPr>
            <p:cNvPr id="1744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4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4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4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4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33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5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2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5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5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1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5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54" name="Text Box 28"/>
            <p:cNvSpPr txBox="1">
              <a:spLocks noChangeArrowheads="1"/>
            </p:cNvSpPr>
            <p:nvPr/>
          </p:nvSpPr>
          <p:spPr bwMode="gray">
            <a:xfrm>
              <a:off x="2789" y="1354"/>
              <a:ext cx="193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1</a:t>
              </a:r>
              <a:endParaRPr lang="en-US" b="1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55" name="Text Box 29"/>
            <p:cNvSpPr txBox="1">
              <a:spLocks noChangeArrowheads="1"/>
            </p:cNvSpPr>
            <p:nvPr/>
          </p:nvSpPr>
          <p:spPr bwMode="gray">
            <a:xfrm>
              <a:off x="2179" y="1745"/>
              <a:ext cx="1443" cy="1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Browallia New" pitchFamily="34" charset="-34"/>
                </a:rPr>
                <a:t>พัฒนาให้ครอบคลุมทุกกระบวนการจัดซื้อจัดจ้างและครอบคลุมวิธีการจัดซื้อจัดจ้างทั้งหมด 12 วิธี</a:t>
              </a:r>
              <a:endParaRPr lang="en-US" sz="2400" b="1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/>
              <a:endParaRPr lang="en-US" sz="2400" b="1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5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45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17413" name="Group 32"/>
          <p:cNvGrpSpPr>
            <a:grpSpLocks/>
          </p:cNvGrpSpPr>
          <p:nvPr/>
        </p:nvGrpSpPr>
        <p:grpSpPr bwMode="auto">
          <a:xfrm>
            <a:off x="6892925" y="1428750"/>
            <a:ext cx="2098675" cy="4711700"/>
            <a:chOff x="3692" y="1296"/>
            <a:chExt cx="1367" cy="2542"/>
          </a:xfrm>
        </p:grpSpPr>
        <p:sp>
          <p:nvSpPr>
            <p:cNvPr id="1742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3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CC"/>
                </a:gs>
                <a:gs pos="50000">
                  <a:srgbClr val="FF99CC"/>
                </a:gs>
                <a:gs pos="100000">
                  <a:schemeClr val="bg1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99CC"/>
                </a:gs>
                <a:gs pos="50000">
                  <a:srgbClr val="FF99CC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grpSp>
          <p:nvGrpSpPr>
            <p:cNvPr id="1743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328"/>
              <a:chOff x="1289" y="582"/>
              <a:chExt cx="668" cy="541"/>
            </a:xfrm>
          </p:grpSpPr>
          <p:sp>
            <p:nvSpPr>
              <p:cNvPr id="1744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4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536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4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5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4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1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4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sp>
          <p:nvSpPr>
            <p:cNvPr id="17434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93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4</a:t>
              </a:r>
              <a:endParaRPr lang="en-US" sz="2400" b="1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35" name="Text Box 44"/>
            <p:cNvSpPr txBox="1">
              <a:spLocks noChangeArrowheads="1"/>
            </p:cNvSpPr>
            <p:nvPr/>
          </p:nvSpPr>
          <p:spPr bwMode="gray">
            <a:xfrm>
              <a:off x="3744" y="1781"/>
              <a:ext cx="1296" cy="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Browallia New" pitchFamily="34" charset="-34"/>
                </a:rPr>
                <a:t>เชื่อมโยงข้อมูล </a:t>
              </a:r>
              <a:r>
                <a:rPr lang="en-US" sz="2400" b="1">
                  <a:solidFill>
                    <a:schemeClr val="tx2"/>
                  </a:solidFill>
                  <a:latin typeface="Browallia New" pitchFamily="34" charset="-34"/>
                  <a:cs typeface="Browallia New" pitchFamily="34" charset="-34"/>
                </a:rPr>
                <a:t>GFMIS</a:t>
              </a:r>
            </a:p>
          </p:txBody>
        </p:sp>
        <p:sp>
          <p:nvSpPr>
            <p:cNvPr id="1743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99CC">
                    <a:alpha val="46000"/>
                  </a:srgbClr>
                </a:gs>
                <a:gs pos="44000">
                  <a:srgbClr val="FF99CC">
                    <a:alpha val="17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7414" name="Group 3"/>
          <p:cNvGrpSpPr>
            <a:grpSpLocks/>
          </p:cNvGrpSpPr>
          <p:nvPr/>
        </p:nvGrpSpPr>
        <p:grpSpPr bwMode="auto">
          <a:xfrm>
            <a:off x="2549525" y="1431925"/>
            <a:ext cx="2098675" cy="4711700"/>
            <a:chOff x="720" y="1296"/>
            <a:chExt cx="1367" cy="2542"/>
          </a:xfrm>
        </p:grpSpPr>
        <p:sp>
          <p:nvSpPr>
            <p:cNvPr id="1741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1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1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1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1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2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Browallia New" pitchFamily="34" charset="-34"/>
                <a:cs typeface="Browallia New" pitchFamily="34" charset="-34"/>
              </a:endParaRPr>
            </a:p>
          </p:txBody>
        </p:sp>
        <p:grpSp>
          <p:nvGrpSpPr>
            <p:cNvPr id="1742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337"/>
              <a:chOff x="1289" y="582"/>
              <a:chExt cx="668" cy="554"/>
            </a:xfrm>
          </p:grpSpPr>
          <p:sp>
            <p:nvSpPr>
              <p:cNvPr id="1742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2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536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2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5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2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2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1742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5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sp>
          <p:nvSpPr>
            <p:cNvPr id="1742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93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2</a:t>
              </a:r>
              <a:endParaRPr lang="en-US" sz="2400" b="1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gray">
            <a:xfrm>
              <a:off x="758" y="1791"/>
              <a:ext cx="1296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tx2"/>
                  </a:solidFill>
                  <a:latin typeface="Browallia New" pitchFamily="34" charset="-34"/>
                  <a:cs typeface="Browallia New" pitchFamily="34" charset="-34"/>
                </a:rPr>
                <a:t>การบริหารสัญญา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563563"/>
          </a:xfrm>
        </p:spPr>
        <p:txBody>
          <a:bodyPr/>
          <a:lstStyle/>
          <a:p>
            <a:r>
              <a:rPr lang="th-TH" sz="3600" b="1" smtClean="0">
                <a:latin typeface="Angsana New" pitchFamily="18" charset="-34"/>
              </a:rPr>
              <a:t>ภาพรวมกระบวนการจัดซื้อจัดจ้าง</a:t>
            </a:r>
            <a:endParaRPr lang="en-US" sz="3600" b="1" smtClean="0">
              <a:latin typeface="Angsana New" pitchFamily="18" charset="-34"/>
            </a:endParaRPr>
          </a:p>
        </p:txBody>
      </p:sp>
      <p:sp>
        <p:nvSpPr>
          <p:cNvPr id="18435" name="Rectangle 64"/>
          <p:cNvSpPr>
            <a:spLocks noChangeArrowheads="1"/>
          </p:cNvSpPr>
          <p:nvPr/>
        </p:nvSpPr>
        <p:spPr bwMode="auto">
          <a:xfrm>
            <a:off x="0" y="1066800"/>
            <a:ext cx="9144000" cy="46863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h-TH" sz="1800"/>
          </a:p>
        </p:txBody>
      </p:sp>
      <p:sp>
        <p:nvSpPr>
          <p:cNvPr id="18436" name="Rectangle 65"/>
          <p:cNvSpPr>
            <a:spLocks noChangeArrowheads="1"/>
          </p:cNvSpPr>
          <p:nvPr/>
        </p:nvSpPr>
        <p:spPr bwMode="auto">
          <a:xfrm>
            <a:off x="0" y="5753100"/>
            <a:ext cx="9144000" cy="1133475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h-TH" sz="1800"/>
          </a:p>
        </p:txBody>
      </p:sp>
      <p:grpSp>
        <p:nvGrpSpPr>
          <p:cNvPr id="18437" name="Group 66"/>
          <p:cNvGrpSpPr>
            <a:grpSpLocks/>
          </p:cNvGrpSpPr>
          <p:nvPr/>
        </p:nvGrpSpPr>
        <p:grpSpPr bwMode="auto">
          <a:xfrm>
            <a:off x="2524125" y="5838825"/>
            <a:ext cx="1371600" cy="685800"/>
            <a:chOff x="857864" y="2676832"/>
            <a:chExt cx="1371600" cy="685800"/>
          </a:xfrm>
        </p:grpSpPr>
        <p:sp>
          <p:nvSpPr>
            <p:cNvPr id="123" name="Oval 122"/>
            <p:cNvSpPr/>
            <p:nvPr/>
          </p:nvSpPr>
          <p:spPr>
            <a:xfrm>
              <a:off x="857864" y="2676832"/>
              <a:ext cx="1371600" cy="685800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24" name="TextBox 43"/>
            <p:cNvSpPr txBox="1"/>
            <p:nvPr/>
          </p:nvSpPr>
          <p:spPr>
            <a:xfrm>
              <a:off x="957877" y="2789545"/>
              <a:ext cx="1262062" cy="5238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marL="225425" indent="-225425" algn="ctr" eaLnBrk="0" hangingPunct="0">
                <a:defRPr/>
              </a:pPr>
              <a:r>
                <a:rPr lang="th-TH" sz="1400" dirty="0">
                  <a:latin typeface="Browallia New" pitchFamily="34" charset="-34"/>
                  <a:cs typeface="Browallia New" pitchFamily="34" charset="-34"/>
                </a:rPr>
                <a:t>1. ได้รับงบประมาณ</a:t>
              </a:r>
            </a:p>
            <a:p>
              <a:pPr marL="342900" indent="-342900" algn="ctr" eaLnBrk="0" hangingPunct="0">
                <a:defRPr/>
              </a:pPr>
              <a:r>
                <a:rPr lang="th-TH" sz="1400" dirty="0">
                  <a:latin typeface="Browallia New" pitchFamily="34" charset="-34"/>
                  <a:cs typeface="Browallia New" pitchFamily="34" charset="-34"/>
                </a:rPr>
                <a:t>ประจำปี</a:t>
              </a:r>
              <a:endParaRPr lang="en-US" sz="1400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38" name="Group 67"/>
          <p:cNvGrpSpPr>
            <a:grpSpLocks/>
          </p:cNvGrpSpPr>
          <p:nvPr/>
        </p:nvGrpSpPr>
        <p:grpSpPr bwMode="auto">
          <a:xfrm>
            <a:off x="965200" y="4467225"/>
            <a:ext cx="1549400" cy="762000"/>
            <a:chOff x="1727448" y="1961536"/>
            <a:chExt cx="1549152" cy="762000"/>
          </a:xfrm>
        </p:grpSpPr>
        <p:sp>
          <p:nvSpPr>
            <p:cNvPr id="121" name="Oval 120"/>
            <p:cNvSpPr/>
            <p:nvPr/>
          </p:nvSpPr>
          <p:spPr>
            <a:xfrm>
              <a:off x="1735385" y="1961536"/>
              <a:ext cx="1541215" cy="762000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91" name="TextBox 52"/>
            <p:cNvSpPr txBox="1">
              <a:spLocks noChangeArrowheads="1"/>
            </p:cNvSpPr>
            <p:nvPr/>
          </p:nvSpPr>
          <p:spPr bwMode="auto">
            <a:xfrm>
              <a:off x="1727448" y="2067899"/>
              <a:ext cx="152534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2. จัดทำแผนการจัดซื้อ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จัดจ้าง ประจำปีงบประมาณ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cxnSp>
        <p:nvCxnSpPr>
          <p:cNvPr id="18439" name="Straight Arrow Connector 68"/>
          <p:cNvCxnSpPr>
            <a:cxnSpLocks noChangeShapeType="1"/>
            <a:endCxn id="18440" idx="3"/>
          </p:cNvCxnSpPr>
          <p:nvPr/>
        </p:nvCxnSpPr>
        <p:spPr bwMode="auto">
          <a:xfrm flipH="1" flipV="1">
            <a:off x="2590800" y="5541963"/>
            <a:ext cx="619125" cy="2841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8440" name="TextBox 59"/>
          <p:cNvSpPr txBox="1">
            <a:spLocks noChangeArrowheads="1"/>
          </p:cNvSpPr>
          <p:nvPr/>
        </p:nvSpPr>
        <p:spPr bwMode="auto">
          <a:xfrm>
            <a:off x="1276350" y="5283200"/>
            <a:ext cx="1314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400">
                <a:latin typeface="Browallia New" pitchFamily="34" charset="-34"/>
                <a:cs typeface="Browallia New" pitchFamily="34" charset="-34"/>
              </a:rPr>
              <a:t>นำข้อมูลงบประมาณ</a:t>
            </a:r>
          </a:p>
          <a:p>
            <a:pPr eaLnBrk="0" hangingPunct="0"/>
            <a:r>
              <a:rPr lang="th-TH" sz="1400">
                <a:latin typeface="Browallia New" pitchFamily="34" charset="-34"/>
                <a:cs typeface="Browallia New" pitchFamily="34" charset="-34"/>
              </a:rPr>
              <a:t>จาก </a:t>
            </a:r>
            <a:r>
              <a:rPr lang="en-US" sz="1400">
                <a:latin typeface="Browallia New" pitchFamily="34" charset="-34"/>
                <a:cs typeface="Browallia New" pitchFamily="34" charset="-34"/>
              </a:rPr>
              <a:t>GFMIS </a:t>
            </a:r>
            <a:r>
              <a:rPr lang="th-TH" sz="1400">
                <a:latin typeface="Browallia New" pitchFamily="34" charset="-34"/>
                <a:cs typeface="Browallia New" pitchFamily="34" charset="-34"/>
              </a:rPr>
              <a:t>เข้า </a:t>
            </a:r>
            <a:r>
              <a:rPr lang="en-US" sz="1400">
                <a:latin typeface="Browallia New" pitchFamily="34" charset="-34"/>
                <a:cs typeface="Browallia New" pitchFamily="34" charset="-34"/>
              </a:rPr>
              <a:t>e-GP</a:t>
            </a:r>
          </a:p>
        </p:txBody>
      </p:sp>
      <p:grpSp>
        <p:nvGrpSpPr>
          <p:cNvPr id="18441" name="Group 70"/>
          <p:cNvGrpSpPr>
            <a:grpSpLocks/>
          </p:cNvGrpSpPr>
          <p:nvPr/>
        </p:nvGrpSpPr>
        <p:grpSpPr bwMode="auto">
          <a:xfrm>
            <a:off x="495300" y="2124075"/>
            <a:ext cx="1752600" cy="685800"/>
            <a:chOff x="5943600" y="1676400"/>
            <a:chExt cx="1752600" cy="685800"/>
          </a:xfrm>
        </p:grpSpPr>
        <p:sp>
          <p:nvSpPr>
            <p:cNvPr id="119" name="Oval 118"/>
            <p:cNvSpPr/>
            <p:nvPr/>
          </p:nvSpPr>
          <p:spPr>
            <a:xfrm>
              <a:off x="5943600" y="1676400"/>
              <a:ext cx="1752600" cy="685800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89" name="TextBox 65"/>
            <p:cNvSpPr txBox="1">
              <a:spLocks noChangeArrowheads="1"/>
            </p:cNvSpPr>
            <p:nvPr/>
          </p:nvSpPr>
          <p:spPr bwMode="auto">
            <a:xfrm>
              <a:off x="6075363" y="1760538"/>
              <a:ext cx="15208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5. จัดทำเอกสารสอบราคา/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ประกวดราคา/ประกวดแบบ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42" name="Group 71"/>
          <p:cNvGrpSpPr>
            <a:grpSpLocks/>
          </p:cNvGrpSpPr>
          <p:nvPr/>
        </p:nvGrpSpPr>
        <p:grpSpPr bwMode="auto">
          <a:xfrm>
            <a:off x="304800" y="2857500"/>
            <a:ext cx="1752600" cy="762000"/>
            <a:chOff x="4572000" y="1484672"/>
            <a:chExt cx="1752600" cy="762000"/>
          </a:xfrm>
        </p:grpSpPr>
        <p:sp>
          <p:nvSpPr>
            <p:cNvPr id="117" name="Oval 116"/>
            <p:cNvSpPr/>
            <p:nvPr/>
          </p:nvSpPr>
          <p:spPr>
            <a:xfrm>
              <a:off x="4572000" y="1484672"/>
              <a:ext cx="1752600" cy="762000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87" name="TextBox 68"/>
            <p:cNvSpPr txBox="1">
              <a:spLocks noChangeArrowheads="1"/>
            </p:cNvSpPr>
            <p:nvPr/>
          </p:nvSpPr>
          <p:spPr bwMode="auto">
            <a:xfrm>
              <a:off x="4648200" y="1551347"/>
              <a:ext cx="16065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4. จัดทำรายงานขอซื้อขอจ้าง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และแต่งตั้งคณะกรรมการ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43" name="Group 72"/>
          <p:cNvGrpSpPr>
            <a:grpSpLocks/>
          </p:cNvGrpSpPr>
          <p:nvPr/>
        </p:nvGrpSpPr>
        <p:grpSpPr bwMode="auto">
          <a:xfrm>
            <a:off x="628650" y="3733800"/>
            <a:ext cx="1371600" cy="685800"/>
            <a:chOff x="857864" y="2676832"/>
            <a:chExt cx="1371600" cy="685800"/>
          </a:xfrm>
        </p:grpSpPr>
        <p:sp>
          <p:nvSpPr>
            <p:cNvPr id="115" name="Oval 114"/>
            <p:cNvSpPr/>
            <p:nvPr/>
          </p:nvSpPr>
          <p:spPr>
            <a:xfrm>
              <a:off x="857864" y="2676832"/>
              <a:ext cx="1371600" cy="685800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85" name="TextBox 72"/>
            <p:cNvSpPr txBox="1">
              <a:spLocks noChangeArrowheads="1"/>
            </p:cNvSpPr>
            <p:nvPr/>
          </p:nvSpPr>
          <p:spPr bwMode="auto">
            <a:xfrm>
              <a:off x="1027727" y="2760970"/>
              <a:ext cx="10350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3. จัดทำโครงการ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จัดซื้อจัดจ้าง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428750" y="1533525"/>
            <a:ext cx="1219200" cy="609600"/>
            <a:chOff x="5181600" y="1447800"/>
            <a:chExt cx="1219200" cy="609600"/>
          </a:xfrm>
        </p:grpSpPr>
        <p:sp>
          <p:nvSpPr>
            <p:cNvPr id="113" name="Oval 112"/>
            <p:cNvSpPr/>
            <p:nvPr/>
          </p:nvSpPr>
          <p:spPr>
            <a:xfrm>
              <a:off x="5181600" y="1447800"/>
              <a:ext cx="1219200" cy="609600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83" name="TextBox 80"/>
            <p:cNvSpPr txBox="1">
              <a:spLocks noChangeArrowheads="1"/>
            </p:cNvSpPr>
            <p:nvPr/>
          </p:nvSpPr>
          <p:spPr bwMode="auto">
            <a:xfrm>
              <a:off x="5291138" y="1511300"/>
              <a:ext cx="100806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6. จัดทำประกาศ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เชิญชวน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45" name="Group 74"/>
          <p:cNvGrpSpPr>
            <a:grpSpLocks/>
          </p:cNvGrpSpPr>
          <p:nvPr/>
        </p:nvGrpSpPr>
        <p:grpSpPr bwMode="auto">
          <a:xfrm>
            <a:off x="2439988" y="1181100"/>
            <a:ext cx="1397000" cy="762000"/>
            <a:chOff x="6279362" y="1628382"/>
            <a:chExt cx="1397109" cy="761593"/>
          </a:xfrm>
        </p:grpSpPr>
        <p:sp>
          <p:nvSpPr>
            <p:cNvPr id="111" name="Oval 110"/>
            <p:cNvSpPr/>
            <p:nvPr/>
          </p:nvSpPr>
          <p:spPr>
            <a:xfrm>
              <a:off x="6401609" y="1675982"/>
              <a:ext cx="1219295" cy="609274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12" name="TextBox 84"/>
            <p:cNvSpPr txBox="1">
              <a:spLocks noChangeArrowheads="1"/>
            </p:cNvSpPr>
            <p:nvPr/>
          </p:nvSpPr>
          <p:spPr bwMode="auto">
            <a:xfrm>
              <a:off x="6279362" y="1628382"/>
              <a:ext cx="1397109" cy="7615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5425" indent="-225425" algn="ctr" eaLnBrk="0" hangingPunct="0">
                <a:defRPr/>
              </a:pPr>
              <a:r>
                <a:rPr lang="th-TH" sz="1200" dirty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7. แจกจ่าย/ขายเอกสาร</a:t>
              </a:r>
              <a:br>
                <a:rPr lang="th-TH" sz="1200" dirty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</a:br>
              <a:r>
                <a:rPr lang="th-TH" sz="1200" dirty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ให้กับผู้ค้าที่สนใจ</a:t>
              </a:r>
              <a:endParaRPr lang="en-US" sz="12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46" name="Group 75"/>
          <p:cNvGrpSpPr>
            <a:grpSpLocks/>
          </p:cNvGrpSpPr>
          <p:nvPr/>
        </p:nvGrpSpPr>
        <p:grpSpPr bwMode="auto">
          <a:xfrm>
            <a:off x="3810000" y="1104900"/>
            <a:ext cx="1219200" cy="609600"/>
            <a:chOff x="7086600" y="2286000"/>
            <a:chExt cx="1219200" cy="609600"/>
          </a:xfrm>
        </p:grpSpPr>
        <p:sp>
          <p:nvSpPr>
            <p:cNvPr id="109" name="Oval 108"/>
            <p:cNvSpPr/>
            <p:nvPr/>
          </p:nvSpPr>
          <p:spPr>
            <a:xfrm>
              <a:off x="7086600" y="2286000"/>
              <a:ext cx="1219200" cy="609600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79" name="TextBox 87"/>
            <p:cNvSpPr txBox="1">
              <a:spLocks noChangeArrowheads="1"/>
            </p:cNvSpPr>
            <p:nvPr/>
          </p:nvSpPr>
          <p:spPr bwMode="auto">
            <a:xfrm>
              <a:off x="7086600" y="2352675"/>
              <a:ext cx="1183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8. รับข้อเสนอหรือ</a:t>
              </a:r>
              <a:br>
                <a:rPr lang="th-TH" sz="1400">
                  <a:latin typeface="Browallia New" pitchFamily="34" charset="-34"/>
                  <a:cs typeface="Browallia New" pitchFamily="34" charset="-34"/>
                </a:rPr>
              </a:b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ผู้ค้ายื่นข้อเสนอ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47" name="Group 76"/>
          <p:cNvGrpSpPr>
            <a:grpSpLocks/>
          </p:cNvGrpSpPr>
          <p:nvPr/>
        </p:nvGrpSpPr>
        <p:grpSpPr bwMode="auto">
          <a:xfrm>
            <a:off x="5029200" y="1247775"/>
            <a:ext cx="1752600" cy="762000"/>
            <a:chOff x="6858000" y="2895600"/>
            <a:chExt cx="1752600" cy="762000"/>
          </a:xfrm>
        </p:grpSpPr>
        <p:sp>
          <p:nvSpPr>
            <p:cNvPr id="107" name="Oval 106"/>
            <p:cNvSpPr/>
            <p:nvPr/>
          </p:nvSpPr>
          <p:spPr>
            <a:xfrm>
              <a:off x="6858000" y="2895600"/>
              <a:ext cx="1752600" cy="762000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77" name="TextBox 92"/>
            <p:cNvSpPr txBox="1">
              <a:spLocks noChangeArrowheads="1"/>
            </p:cNvSpPr>
            <p:nvPr/>
          </p:nvSpPr>
          <p:spPr bwMode="auto">
            <a:xfrm>
              <a:off x="7086600" y="3058180"/>
              <a:ext cx="12763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9. คัดเลือก/ประกาศ</a:t>
              </a:r>
              <a:br>
                <a:rPr lang="th-TH" sz="1400">
                  <a:latin typeface="Browallia New" pitchFamily="34" charset="-34"/>
                  <a:cs typeface="Browallia New" pitchFamily="34" charset="-34"/>
                </a:rPr>
              </a:b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ผู้ที่ผ่านคุณสมบัติ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78" name="Curved Down Arrow 77"/>
          <p:cNvSpPr/>
          <p:nvPr/>
        </p:nvSpPr>
        <p:spPr>
          <a:xfrm>
            <a:off x="3048000" y="2559050"/>
            <a:ext cx="2971800" cy="1066800"/>
          </a:xfrm>
          <a:prstGeom prst="curvedDown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18449" name="Group 78"/>
          <p:cNvGrpSpPr>
            <a:grpSpLocks/>
          </p:cNvGrpSpPr>
          <p:nvPr/>
        </p:nvGrpSpPr>
        <p:grpSpPr bwMode="auto">
          <a:xfrm>
            <a:off x="6477000" y="1781175"/>
            <a:ext cx="1371600" cy="600075"/>
            <a:chOff x="6781800" y="3733800"/>
            <a:chExt cx="1371600" cy="598866"/>
          </a:xfrm>
        </p:grpSpPr>
        <p:sp>
          <p:nvSpPr>
            <p:cNvPr id="105" name="Oval 104"/>
            <p:cNvSpPr/>
            <p:nvPr/>
          </p:nvSpPr>
          <p:spPr>
            <a:xfrm>
              <a:off x="6781800" y="3733800"/>
              <a:ext cx="1371600" cy="595697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75" name="TextBox 99"/>
            <p:cNvSpPr txBox="1">
              <a:spLocks noChangeArrowheads="1"/>
            </p:cNvSpPr>
            <p:nvPr/>
          </p:nvSpPr>
          <p:spPr bwMode="auto">
            <a:xfrm>
              <a:off x="6858000" y="3809930"/>
              <a:ext cx="1120821" cy="52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10. คัดเลือกผู้ชนะ</a:t>
              </a:r>
              <a:br>
                <a:rPr lang="th-TH" sz="1400">
                  <a:latin typeface="Browallia New" pitchFamily="34" charset="-34"/>
                  <a:cs typeface="Browallia New" pitchFamily="34" charset="-34"/>
                </a:rPr>
              </a:b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การเสนอราคา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50" name="Group 79"/>
          <p:cNvGrpSpPr>
            <a:grpSpLocks/>
          </p:cNvGrpSpPr>
          <p:nvPr/>
        </p:nvGrpSpPr>
        <p:grpSpPr bwMode="auto">
          <a:xfrm>
            <a:off x="6934200" y="2390775"/>
            <a:ext cx="1825625" cy="762000"/>
            <a:chOff x="4508" y="2448"/>
            <a:chExt cx="1150" cy="480"/>
          </a:xfrm>
        </p:grpSpPr>
        <p:sp>
          <p:nvSpPr>
            <p:cNvPr id="103" name="Oval 102"/>
            <p:cNvSpPr/>
            <p:nvPr/>
          </p:nvSpPr>
          <p:spPr>
            <a:xfrm>
              <a:off x="4528" y="2448"/>
              <a:ext cx="1104" cy="480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73" name="TextBox 68"/>
            <p:cNvSpPr txBox="1">
              <a:spLocks noChangeArrowheads="1"/>
            </p:cNvSpPr>
            <p:nvPr/>
          </p:nvSpPr>
          <p:spPr bwMode="auto">
            <a:xfrm>
              <a:off x="4508" y="2537"/>
              <a:ext cx="11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11</a:t>
              </a: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. จัดทำรายงานผลการพิจารณา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ผู้ชนะและอนุมัติสั่งซื้อสั่งจ้าง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51" name="Group 80"/>
          <p:cNvGrpSpPr>
            <a:grpSpLocks/>
          </p:cNvGrpSpPr>
          <p:nvPr/>
        </p:nvGrpSpPr>
        <p:grpSpPr bwMode="auto">
          <a:xfrm>
            <a:off x="7743825" y="3152775"/>
            <a:ext cx="1371600" cy="596900"/>
            <a:chOff x="4446" y="2976"/>
            <a:chExt cx="864" cy="376"/>
          </a:xfrm>
        </p:grpSpPr>
        <p:sp>
          <p:nvSpPr>
            <p:cNvPr id="101" name="Oval 100"/>
            <p:cNvSpPr/>
            <p:nvPr/>
          </p:nvSpPr>
          <p:spPr>
            <a:xfrm>
              <a:off x="4446" y="2976"/>
              <a:ext cx="864" cy="376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71" name="TextBox 99"/>
            <p:cNvSpPr txBox="1">
              <a:spLocks noChangeArrowheads="1"/>
            </p:cNvSpPr>
            <p:nvPr/>
          </p:nvSpPr>
          <p:spPr bwMode="auto">
            <a:xfrm>
              <a:off x="4535" y="3066"/>
              <a:ext cx="6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1</a:t>
              </a:r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2</a:t>
              </a: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. ประกาศผู้ชนะ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52" name="Group 81"/>
          <p:cNvGrpSpPr>
            <a:grpSpLocks/>
          </p:cNvGrpSpPr>
          <p:nvPr/>
        </p:nvGrpSpPr>
        <p:grpSpPr bwMode="auto">
          <a:xfrm>
            <a:off x="7315200" y="3752850"/>
            <a:ext cx="1219200" cy="609600"/>
            <a:chOff x="3744" y="3216"/>
            <a:chExt cx="768" cy="384"/>
          </a:xfrm>
        </p:grpSpPr>
        <p:sp>
          <p:nvSpPr>
            <p:cNvPr id="99" name="Oval 98"/>
            <p:cNvSpPr/>
            <p:nvPr/>
          </p:nvSpPr>
          <p:spPr>
            <a:xfrm>
              <a:off x="3744" y="3216"/>
              <a:ext cx="768" cy="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69" name="TextBox 87"/>
            <p:cNvSpPr txBox="1">
              <a:spLocks noChangeArrowheads="1"/>
            </p:cNvSpPr>
            <p:nvPr/>
          </p:nvSpPr>
          <p:spPr bwMode="auto">
            <a:xfrm>
              <a:off x="3834" y="3312"/>
              <a:ext cx="5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13</a:t>
              </a: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. เซ็นสัญญา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53" name="Group 82"/>
          <p:cNvGrpSpPr>
            <a:grpSpLocks/>
          </p:cNvGrpSpPr>
          <p:nvPr/>
        </p:nvGrpSpPr>
        <p:grpSpPr bwMode="auto">
          <a:xfrm>
            <a:off x="7048500" y="4391025"/>
            <a:ext cx="1219200" cy="609600"/>
            <a:chOff x="2976" y="3360"/>
            <a:chExt cx="768" cy="384"/>
          </a:xfrm>
        </p:grpSpPr>
        <p:sp>
          <p:nvSpPr>
            <p:cNvPr id="97" name="Oval 96"/>
            <p:cNvSpPr/>
            <p:nvPr/>
          </p:nvSpPr>
          <p:spPr>
            <a:xfrm>
              <a:off x="2976" y="3360"/>
              <a:ext cx="768" cy="384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67" name="TextBox 80"/>
            <p:cNvSpPr txBox="1">
              <a:spLocks noChangeArrowheads="1"/>
            </p:cNvSpPr>
            <p:nvPr/>
          </p:nvSpPr>
          <p:spPr bwMode="auto">
            <a:xfrm>
              <a:off x="3051" y="3456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14. </a:t>
              </a: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จัดทำใบ </a:t>
              </a:r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PO</a:t>
              </a:r>
            </a:p>
          </p:txBody>
        </p:sp>
      </p:grpSp>
      <p:cxnSp>
        <p:nvCxnSpPr>
          <p:cNvPr id="18454" name="Straight Arrow Connector 83"/>
          <p:cNvCxnSpPr>
            <a:cxnSpLocks noChangeShapeType="1"/>
          </p:cNvCxnSpPr>
          <p:nvPr/>
        </p:nvCxnSpPr>
        <p:spPr bwMode="auto">
          <a:xfrm rot="16200000" flipH="1">
            <a:off x="7353300" y="5476875"/>
            <a:ext cx="1143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8455" name="TextBox 59"/>
          <p:cNvSpPr txBox="1">
            <a:spLocks noChangeArrowheads="1"/>
          </p:cNvSpPr>
          <p:nvPr/>
        </p:nvSpPr>
        <p:spPr bwMode="auto">
          <a:xfrm>
            <a:off x="7456488" y="6026150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400">
                <a:latin typeface="Browallia New" pitchFamily="34" charset="-34"/>
                <a:cs typeface="Browallia New" pitchFamily="34" charset="-34"/>
              </a:rPr>
              <a:t>นำข้อมูล </a:t>
            </a:r>
            <a:r>
              <a:rPr lang="en-US" sz="1400">
                <a:latin typeface="Browallia New" pitchFamily="34" charset="-34"/>
                <a:cs typeface="Browallia New" pitchFamily="34" charset="-34"/>
              </a:rPr>
              <a:t>PO </a:t>
            </a:r>
            <a:r>
              <a:rPr lang="th-TH" sz="1400">
                <a:latin typeface="Browallia New" pitchFamily="34" charset="-34"/>
                <a:cs typeface="Browallia New" pitchFamily="34" charset="-34"/>
              </a:rPr>
              <a:t>จาก </a:t>
            </a:r>
            <a:r>
              <a:rPr lang="en-US" sz="1400">
                <a:latin typeface="Browallia New" pitchFamily="34" charset="-34"/>
                <a:cs typeface="Browallia New" pitchFamily="34" charset="-34"/>
              </a:rPr>
              <a:t>e-GP</a:t>
            </a:r>
            <a:r>
              <a:rPr lang="th-TH" sz="140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eaLnBrk="0" hangingPunct="0"/>
            <a:r>
              <a:rPr lang="th-TH" sz="1400">
                <a:latin typeface="Browallia New" pitchFamily="34" charset="-34"/>
                <a:cs typeface="Browallia New" pitchFamily="34" charset="-34"/>
              </a:rPr>
              <a:t>เข้า </a:t>
            </a:r>
            <a:r>
              <a:rPr lang="en-US" sz="1400">
                <a:latin typeface="Browallia New" pitchFamily="34" charset="-34"/>
                <a:cs typeface="Browallia New" pitchFamily="34" charset="-34"/>
              </a:rPr>
              <a:t>GFMIS</a:t>
            </a:r>
          </a:p>
        </p:txBody>
      </p:sp>
      <p:grpSp>
        <p:nvGrpSpPr>
          <p:cNvPr id="18456" name="Group 85"/>
          <p:cNvGrpSpPr>
            <a:grpSpLocks/>
          </p:cNvGrpSpPr>
          <p:nvPr/>
        </p:nvGrpSpPr>
        <p:grpSpPr bwMode="auto">
          <a:xfrm>
            <a:off x="6162675" y="4953000"/>
            <a:ext cx="1541463" cy="762000"/>
            <a:chOff x="3221" y="3216"/>
            <a:chExt cx="971" cy="480"/>
          </a:xfrm>
        </p:grpSpPr>
        <p:sp>
          <p:nvSpPr>
            <p:cNvPr id="95" name="Oval 94"/>
            <p:cNvSpPr/>
            <p:nvPr/>
          </p:nvSpPr>
          <p:spPr>
            <a:xfrm>
              <a:off x="3221" y="3216"/>
              <a:ext cx="971" cy="480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65" name="TextBox 52"/>
            <p:cNvSpPr txBox="1">
              <a:spLocks noChangeArrowheads="1"/>
            </p:cNvSpPr>
            <p:nvPr/>
          </p:nvSpPr>
          <p:spPr bwMode="auto">
            <a:xfrm>
              <a:off x="3227" y="3295"/>
              <a:ext cx="9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15. </a:t>
              </a: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บริหารสัญญา ตรวจรับ</a:t>
              </a:r>
            </a:p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และอนุมัติเบิกจ่าย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8457" name="Group 86"/>
          <p:cNvGrpSpPr>
            <a:grpSpLocks/>
          </p:cNvGrpSpPr>
          <p:nvPr/>
        </p:nvGrpSpPr>
        <p:grpSpPr bwMode="auto">
          <a:xfrm>
            <a:off x="4343400" y="5895975"/>
            <a:ext cx="1889125" cy="685800"/>
            <a:chOff x="1216" y="3540"/>
            <a:chExt cx="874" cy="432"/>
          </a:xfrm>
        </p:grpSpPr>
        <p:sp>
          <p:nvSpPr>
            <p:cNvPr id="18462" name="Oval 92"/>
            <p:cNvSpPr>
              <a:spLocks noChangeArrowheads="1"/>
            </p:cNvSpPr>
            <p:nvPr/>
          </p:nvSpPr>
          <p:spPr bwMode="auto">
            <a:xfrm>
              <a:off x="1216" y="3540"/>
              <a:ext cx="864" cy="432"/>
            </a:xfrm>
            <a:prstGeom prst="ellipse">
              <a:avLst/>
            </a:prstGeom>
            <a:solidFill>
              <a:srgbClr val="FFFF66"/>
            </a:solidFill>
            <a:ln w="25400" algn="ctr">
              <a:solidFill>
                <a:srgbClr val="C3C3F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th-TH" sz="180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463" name="TextBox 43"/>
            <p:cNvSpPr txBox="1">
              <a:spLocks noChangeArrowheads="1"/>
            </p:cNvSpPr>
            <p:nvPr/>
          </p:nvSpPr>
          <p:spPr bwMode="auto">
            <a:xfrm>
              <a:off x="1216" y="3636"/>
              <a:ext cx="8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5425" indent="-225425" algn="ctr" eaLnBrk="0" hangingPunct="0"/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1</a:t>
              </a:r>
              <a:r>
                <a:rPr lang="en-US" sz="1400">
                  <a:latin typeface="Browallia New" pitchFamily="34" charset="-34"/>
                  <a:cs typeface="Browallia New" pitchFamily="34" charset="-34"/>
                </a:rPr>
                <a:t>6. </a:t>
              </a: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ลงทะเบียนทรัพย์สิน</a:t>
              </a:r>
              <a:br>
                <a:rPr lang="th-TH" sz="1400">
                  <a:latin typeface="Browallia New" pitchFamily="34" charset="-34"/>
                  <a:cs typeface="Browallia New" pitchFamily="34" charset="-34"/>
                </a:rPr>
              </a:br>
              <a:r>
                <a:rPr lang="th-TH" sz="1400">
                  <a:latin typeface="Browallia New" pitchFamily="34" charset="-34"/>
                  <a:cs typeface="Browallia New" pitchFamily="34" charset="-34"/>
                </a:rPr>
                <a:t>ตั้งเบิก/เบิกจ่าย</a:t>
              </a:r>
              <a:endParaRPr lang="en-US" sz="14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8458" name="TextBox 59"/>
          <p:cNvSpPr txBox="1">
            <a:spLocks noChangeArrowheads="1"/>
          </p:cNvSpPr>
          <p:nvPr/>
        </p:nvSpPr>
        <p:spPr bwMode="auto">
          <a:xfrm>
            <a:off x="152400" y="1171575"/>
            <a:ext cx="139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b="1">
                <a:latin typeface="Browallia New" pitchFamily="34" charset="-34"/>
                <a:cs typeface="Browallia New" pitchFamily="34" charset="-34"/>
              </a:rPr>
              <a:t>ระบบ </a:t>
            </a:r>
            <a:r>
              <a:rPr lang="en-US" b="1">
                <a:latin typeface="Browallia New" pitchFamily="34" charset="-34"/>
                <a:cs typeface="Browallia New" pitchFamily="34" charset="-34"/>
              </a:rPr>
              <a:t>e-GP</a:t>
            </a:r>
          </a:p>
        </p:txBody>
      </p:sp>
      <p:sp>
        <p:nvSpPr>
          <p:cNvPr id="18459" name="TextBox 59"/>
          <p:cNvSpPr txBox="1">
            <a:spLocks noChangeArrowheads="1"/>
          </p:cNvSpPr>
          <p:nvPr/>
        </p:nvSpPr>
        <p:spPr bwMode="auto">
          <a:xfrm>
            <a:off x="152400" y="5834063"/>
            <a:ext cx="158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b="1">
                <a:latin typeface="Browallia New" pitchFamily="34" charset="-34"/>
                <a:cs typeface="Browallia New" pitchFamily="34" charset="-34"/>
              </a:rPr>
              <a:t>ระบบ </a:t>
            </a:r>
            <a:r>
              <a:rPr lang="en-US" b="1">
                <a:latin typeface="Browallia New" pitchFamily="34" charset="-34"/>
                <a:cs typeface="Browallia New" pitchFamily="34" charset="-34"/>
              </a:rPr>
              <a:t>GFMIS</a:t>
            </a:r>
          </a:p>
        </p:txBody>
      </p:sp>
      <p:cxnSp>
        <p:nvCxnSpPr>
          <p:cNvPr id="18460" name="Straight Arrow Connector 89"/>
          <p:cNvCxnSpPr>
            <a:cxnSpLocks noChangeShapeType="1"/>
          </p:cNvCxnSpPr>
          <p:nvPr/>
        </p:nvCxnSpPr>
        <p:spPr bwMode="auto">
          <a:xfrm rot="5400000">
            <a:off x="6019800" y="5680075"/>
            <a:ext cx="444500" cy="2921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91" name="Curved Down Arrow 90"/>
          <p:cNvSpPr/>
          <p:nvPr/>
        </p:nvSpPr>
        <p:spPr>
          <a:xfrm rot="10800000">
            <a:off x="3048000" y="3762374"/>
            <a:ext cx="2971800" cy="1066800"/>
          </a:xfrm>
          <a:prstGeom prst="curvedDown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458200" cy="630237"/>
          </a:xfrm>
        </p:spPr>
        <p:txBody>
          <a:bodyPr/>
          <a:lstStyle/>
          <a:p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พัฒนาครอบคลุมทุกขั้นตอน</a:t>
            </a:r>
            <a:br>
              <a:rPr lang="th-TH" sz="2800" b="1" smtClean="0">
                <a:latin typeface="Browallia New" pitchFamily="34" charset="-34"/>
                <a:cs typeface="Browallia New" pitchFamily="34" charset="-34"/>
              </a:rPr>
            </a:br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การจัดซื้อจัดจ้างตามที่ระเบียบกำหนด 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1219200"/>
          <a:ext cx="6324600" cy="5334000"/>
        </p:xfrm>
        <a:graphic>
          <a:graphicData uri="http://schemas.openxmlformats.org/presentationml/2006/ole">
            <p:oleObj spid="_x0000_s1026" name="Visio" r:id="rId4" imgW="8588114" imgH="7075731" progId="">
              <p:embed/>
            </p:oleObj>
          </a:graphicData>
        </a:graphic>
      </p:graphicFrame>
      <p:pic>
        <p:nvPicPr>
          <p:cNvPr id="39940" name="Picture 4" descr="http://blog.redfin.com/sfbay/files/2008/03/auction-gav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0179" y="5115579"/>
            <a:ext cx="1209021" cy="1209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04800"/>
            <a:ext cx="8229600" cy="630238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วิธีการจัดซื้อจัดจ้างทั้ง 12 วิธี</a:t>
            </a: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385763" y="1652588"/>
            <a:ext cx="3024187" cy="671512"/>
            <a:chOff x="912" y="1008"/>
            <a:chExt cx="3984" cy="912"/>
          </a:xfrm>
        </p:grpSpPr>
        <p:sp>
          <p:nvSpPr>
            <p:cNvPr id="9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19507" name="Group 95"/>
            <p:cNvGrpSpPr>
              <a:grpSpLocks/>
            </p:cNvGrpSpPr>
            <p:nvPr/>
          </p:nvGrpSpPr>
          <p:grpSpPr bwMode="auto">
            <a:xfrm>
              <a:off x="1000" y="1092"/>
              <a:ext cx="768" cy="746"/>
              <a:chOff x="1000" y="1092"/>
              <a:chExt cx="768" cy="746"/>
            </a:xfrm>
          </p:grpSpPr>
          <p:sp>
            <p:nvSpPr>
              <p:cNvPr id="98" name="AutoShape 6"/>
              <p:cNvSpPr>
                <a:spLocks noChangeArrowheads="1"/>
              </p:cNvSpPr>
              <p:nvPr/>
            </p:nvSpPr>
            <p:spPr bwMode="gray">
              <a:xfrm>
                <a:off x="1000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gray">
              <a:xfrm>
                <a:off x="1048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100" name="Text Box 8"/>
              <p:cNvSpPr txBox="1">
                <a:spLocks noChangeArrowheads="1"/>
              </p:cNvSpPr>
              <p:nvPr/>
            </p:nvSpPr>
            <p:spPr bwMode="gray">
              <a:xfrm>
                <a:off x="1194" y="1144"/>
                <a:ext cx="370" cy="6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1</a:t>
                </a:r>
              </a:p>
            </p:txBody>
          </p:sp>
        </p:grpSp>
        <p:sp>
          <p:nvSpPr>
            <p:cNvPr id="19508" name="Text Box 9"/>
            <p:cNvSpPr txBox="1">
              <a:spLocks noChangeArrowheads="1"/>
            </p:cNvSpPr>
            <p:nvPr/>
          </p:nvSpPr>
          <p:spPr bwMode="gray">
            <a:xfrm>
              <a:off x="1866" y="1230"/>
              <a:ext cx="2928" cy="5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วิธีตกลงราคา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9460" name="Group 52"/>
          <p:cNvGrpSpPr>
            <a:grpSpLocks/>
          </p:cNvGrpSpPr>
          <p:nvPr/>
        </p:nvGrpSpPr>
        <p:grpSpPr bwMode="auto">
          <a:xfrm>
            <a:off x="385763" y="2509838"/>
            <a:ext cx="3024187" cy="671512"/>
            <a:chOff x="912" y="2016"/>
            <a:chExt cx="3984" cy="912"/>
          </a:xfrm>
        </p:grpSpPr>
        <p:sp>
          <p:nvSpPr>
            <p:cNvPr id="89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19501" name="Group 89"/>
            <p:cNvGrpSpPr>
              <a:grpSpLocks/>
            </p:cNvGrpSpPr>
            <p:nvPr/>
          </p:nvGrpSpPr>
          <p:grpSpPr bwMode="auto">
            <a:xfrm>
              <a:off x="1000" y="2100"/>
              <a:ext cx="768" cy="746"/>
              <a:chOff x="1000" y="2100"/>
              <a:chExt cx="768" cy="746"/>
            </a:xfrm>
          </p:grpSpPr>
          <p:sp>
            <p:nvSpPr>
              <p:cNvPr id="92" name="AutoShape 13"/>
              <p:cNvSpPr>
                <a:spLocks noChangeArrowheads="1"/>
              </p:cNvSpPr>
              <p:nvPr/>
            </p:nvSpPr>
            <p:spPr bwMode="gray">
              <a:xfrm>
                <a:off x="1000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gray">
              <a:xfrm>
                <a:off x="1048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94" name="Text Box 15"/>
              <p:cNvSpPr txBox="1">
                <a:spLocks noChangeArrowheads="1"/>
              </p:cNvSpPr>
              <p:nvPr/>
            </p:nvSpPr>
            <p:spPr bwMode="gray">
              <a:xfrm>
                <a:off x="1194" y="2165"/>
                <a:ext cx="370" cy="6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2</a:t>
                </a:r>
              </a:p>
            </p:txBody>
          </p:sp>
        </p:grpSp>
        <p:sp>
          <p:nvSpPr>
            <p:cNvPr id="19502" name="Text Box 16"/>
            <p:cNvSpPr txBox="1">
              <a:spLocks noChangeArrowheads="1"/>
            </p:cNvSpPr>
            <p:nvPr/>
          </p:nvSpPr>
          <p:spPr bwMode="gray">
            <a:xfrm>
              <a:off x="1862" y="2238"/>
              <a:ext cx="2928" cy="5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วิธีสอบราคา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9461" name="Group 53"/>
          <p:cNvGrpSpPr>
            <a:grpSpLocks/>
          </p:cNvGrpSpPr>
          <p:nvPr/>
        </p:nvGrpSpPr>
        <p:grpSpPr bwMode="auto">
          <a:xfrm>
            <a:off x="385763" y="3365500"/>
            <a:ext cx="3024187" cy="671513"/>
            <a:chOff x="912" y="3036"/>
            <a:chExt cx="3984" cy="912"/>
          </a:xfrm>
        </p:grpSpPr>
        <p:sp>
          <p:nvSpPr>
            <p:cNvPr id="83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19493" name="Group 83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1949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88" name="Text Box 22"/>
              <p:cNvSpPr txBox="1">
                <a:spLocks noChangeArrowheads="1"/>
              </p:cNvSpPr>
              <p:nvPr/>
            </p:nvSpPr>
            <p:spPr bwMode="gray">
              <a:xfrm>
                <a:off x="1190" y="3174"/>
                <a:ext cx="372" cy="6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3</a:t>
                </a: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19494" name="Text Box 23"/>
            <p:cNvSpPr txBox="1">
              <a:spLocks noChangeArrowheads="1"/>
            </p:cNvSpPr>
            <p:nvPr/>
          </p:nvSpPr>
          <p:spPr bwMode="gray">
            <a:xfrm>
              <a:off x="1872" y="3252"/>
              <a:ext cx="2928" cy="5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วิธีประกวดราคา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9462" name="Group 54"/>
          <p:cNvGrpSpPr>
            <a:grpSpLocks/>
          </p:cNvGrpSpPr>
          <p:nvPr/>
        </p:nvGrpSpPr>
        <p:grpSpPr bwMode="auto">
          <a:xfrm>
            <a:off x="376238" y="4210050"/>
            <a:ext cx="3024187" cy="671513"/>
            <a:chOff x="912" y="1008"/>
            <a:chExt cx="3984" cy="912"/>
          </a:xfrm>
        </p:grpSpPr>
        <p:sp>
          <p:nvSpPr>
            <p:cNvPr id="7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19487" name="Group 77"/>
            <p:cNvGrpSpPr>
              <a:grpSpLocks/>
            </p:cNvGrpSpPr>
            <p:nvPr/>
          </p:nvGrpSpPr>
          <p:grpSpPr bwMode="auto">
            <a:xfrm>
              <a:off x="999" y="1092"/>
              <a:ext cx="768" cy="761"/>
              <a:chOff x="999" y="1092"/>
              <a:chExt cx="768" cy="761"/>
            </a:xfrm>
          </p:grpSpPr>
          <p:sp>
            <p:nvSpPr>
              <p:cNvPr id="19489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gray">
              <a:xfrm>
                <a:off x="102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82" name="Text Box 8"/>
              <p:cNvSpPr txBox="1">
                <a:spLocks noChangeArrowheads="1"/>
              </p:cNvSpPr>
              <p:nvPr/>
            </p:nvSpPr>
            <p:spPr bwMode="gray">
              <a:xfrm>
                <a:off x="1194" y="1144"/>
                <a:ext cx="414" cy="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4</a:t>
                </a:r>
              </a:p>
            </p:txBody>
          </p:sp>
        </p:grpSp>
        <p:sp>
          <p:nvSpPr>
            <p:cNvPr id="19488" name="Text Box 9"/>
            <p:cNvSpPr txBox="1">
              <a:spLocks noChangeArrowheads="1"/>
            </p:cNvSpPr>
            <p:nvPr/>
          </p:nvSpPr>
          <p:spPr bwMode="gray">
            <a:xfrm>
              <a:off x="1866" y="1230"/>
              <a:ext cx="292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วิธี </a:t>
              </a:r>
              <a:r>
                <a:rPr lang="en-US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e-Auction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9463" name="Group 55"/>
          <p:cNvGrpSpPr>
            <a:grpSpLocks/>
          </p:cNvGrpSpPr>
          <p:nvPr/>
        </p:nvGrpSpPr>
        <p:grpSpPr bwMode="auto">
          <a:xfrm>
            <a:off x="376238" y="5081588"/>
            <a:ext cx="3024187" cy="671512"/>
            <a:chOff x="912" y="2016"/>
            <a:chExt cx="3984" cy="912"/>
          </a:xfrm>
        </p:grpSpPr>
        <p:sp>
          <p:nvSpPr>
            <p:cNvPr id="7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19479" name="Group 71"/>
            <p:cNvGrpSpPr>
              <a:grpSpLocks/>
            </p:cNvGrpSpPr>
            <p:nvPr/>
          </p:nvGrpSpPr>
          <p:grpSpPr bwMode="auto">
            <a:xfrm>
              <a:off x="999" y="2100"/>
              <a:ext cx="768" cy="776"/>
              <a:chOff x="999" y="2100"/>
              <a:chExt cx="768" cy="776"/>
            </a:xfrm>
          </p:grpSpPr>
          <p:sp>
            <p:nvSpPr>
              <p:cNvPr id="19481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7030A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gray">
              <a:xfrm>
                <a:off x="102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76" name="Text Box 15"/>
              <p:cNvSpPr txBox="1">
                <a:spLocks noChangeArrowheads="1"/>
              </p:cNvSpPr>
              <p:nvPr/>
            </p:nvSpPr>
            <p:spPr bwMode="gray">
              <a:xfrm>
                <a:off x="1194" y="2165"/>
                <a:ext cx="414" cy="7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5</a:t>
                </a:r>
              </a:p>
            </p:txBody>
          </p:sp>
        </p:grpSp>
        <p:sp>
          <p:nvSpPr>
            <p:cNvPr id="19480" name="Text Box 16"/>
            <p:cNvSpPr txBox="1">
              <a:spLocks noChangeArrowheads="1"/>
            </p:cNvSpPr>
            <p:nvPr/>
          </p:nvSpPr>
          <p:spPr bwMode="gray">
            <a:xfrm>
              <a:off x="1862" y="2238"/>
              <a:ext cx="292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วิธีพิเศษ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9464" name="Group 56"/>
          <p:cNvGrpSpPr>
            <a:grpSpLocks/>
          </p:cNvGrpSpPr>
          <p:nvPr/>
        </p:nvGrpSpPr>
        <p:grpSpPr bwMode="auto">
          <a:xfrm>
            <a:off x="376238" y="5938838"/>
            <a:ext cx="3024187" cy="671512"/>
            <a:chOff x="912" y="3036"/>
            <a:chExt cx="3984" cy="912"/>
          </a:xfrm>
        </p:grpSpPr>
        <p:sp>
          <p:nvSpPr>
            <p:cNvPr id="65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ngsana New" pitchFamily="18" charset="-34"/>
                </a:defRPr>
              </a:lvl9pPr>
            </a:lstStyle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19473" name="Group 65"/>
            <p:cNvGrpSpPr>
              <a:grpSpLocks/>
            </p:cNvGrpSpPr>
            <p:nvPr/>
          </p:nvGrpSpPr>
          <p:grpSpPr bwMode="auto">
            <a:xfrm>
              <a:off x="999" y="3120"/>
              <a:ext cx="768" cy="763"/>
              <a:chOff x="999" y="3120"/>
              <a:chExt cx="768" cy="763"/>
            </a:xfrm>
          </p:grpSpPr>
          <p:sp>
            <p:nvSpPr>
              <p:cNvPr id="1947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FF3399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19476" name="Freeform 68"/>
              <p:cNvSpPr>
                <a:spLocks/>
              </p:cNvSpPr>
              <p:nvPr/>
            </p:nvSpPr>
            <p:spPr bwMode="gray">
              <a:xfrm>
                <a:off x="1027" y="3148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2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86BC"/>
                  </a:gs>
                  <a:gs pos="50000">
                    <a:srgbClr val="FFB6D4"/>
                  </a:gs>
                  <a:gs pos="100000">
                    <a:srgbClr val="FFDBE9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70" name="Text Box 22"/>
              <p:cNvSpPr txBox="1">
                <a:spLocks noChangeArrowheads="1"/>
              </p:cNvSpPr>
              <p:nvPr/>
            </p:nvSpPr>
            <p:spPr bwMode="gray">
              <a:xfrm>
                <a:off x="1190" y="3174"/>
                <a:ext cx="414" cy="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6</a:t>
                </a: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19474" name="Text Box 23"/>
            <p:cNvSpPr txBox="1">
              <a:spLocks noChangeArrowheads="1"/>
            </p:cNvSpPr>
            <p:nvPr/>
          </p:nvSpPr>
          <p:spPr bwMode="gray">
            <a:xfrm>
              <a:off x="1872" y="3252"/>
              <a:ext cx="292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วิธีกรณีพิเศษ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9465" name="TextBox 86"/>
          <p:cNvSpPr txBox="1">
            <a:spLocks noChangeArrowheads="1"/>
          </p:cNvSpPr>
          <p:nvPr/>
        </p:nvSpPr>
        <p:spPr bwMode="auto">
          <a:xfrm>
            <a:off x="3648075" y="1819275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/>
              <a:t>เป็นการจัดซื้อจัดจ้างครั้งหนึ่งซึ่งมีราคาไม่เกิน 100,000 บาท</a:t>
            </a:r>
          </a:p>
        </p:txBody>
      </p:sp>
      <p:sp>
        <p:nvSpPr>
          <p:cNvPr id="19466" name="TextBox 88"/>
          <p:cNvSpPr txBox="1">
            <a:spLocks noChangeArrowheads="1"/>
          </p:cNvSpPr>
          <p:nvPr/>
        </p:nvSpPr>
        <p:spPr bwMode="auto">
          <a:xfrm>
            <a:off x="3648075" y="2505075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00642D"/>
                </a:solidFill>
              </a:rPr>
              <a:t>เป็นการจัดซื้อจัดจ้างครั้งหนึ่งซึ่งมีราคาเกิน 100,000 บาท แต่ไม่เกิน </a:t>
            </a:r>
          </a:p>
          <a:p>
            <a:r>
              <a:rPr lang="th-TH" sz="2000" b="1">
                <a:solidFill>
                  <a:srgbClr val="00642D"/>
                </a:solidFill>
              </a:rPr>
              <a:t>200,000 บาท</a:t>
            </a:r>
          </a:p>
        </p:txBody>
      </p:sp>
      <p:sp>
        <p:nvSpPr>
          <p:cNvPr id="19467" name="TextBox 89"/>
          <p:cNvSpPr txBox="1">
            <a:spLocks noChangeArrowheads="1"/>
          </p:cNvSpPr>
          <p:nvPr/>
        </p:nvSpPr>
        <p:spPr bwMode="auto">
          <a:xfrm>
            <a:off x="3648075" y="3495675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/>
              <a:t>เป็นการจัดซื้อจัดจ้างครั้งหนึ่งซึ่งมีราคาเกิน 2,000,000 บาท</a:t>
            </a:r>
          </a:p>
        </p:txBody>
      </p:sp>
      <p:sp>
        <p:nvSpPr>
          <p:cNvPr id="19468" name="TextBox 90"/>
          <p:cNvSpPr txBox="1">
            <a:spLocks noChangeArrowheads="1"/>
          </p:cNvSpPr>
          <p:nvPr/>
        </p:nvSpPr>
        <p:spPr bwMode="auto">
          <a:xfrm>
            <a:off x="3724275" y="4257675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00642D"/>
                </a:solidFill>
              </a:rPr>
              <a:t>เป็นการจัดซื้อจัดจ้างด้วยระบบอิเล็กทรอนิกส์ครั้งหนึ่งซึ่งมีราคาเกิน 2,000,000 บาท และต้องดำเนินการโดยการประมูลผ่านตลาดกลาง</a:t>
            </a:r>
          </a:p>
        </p:txBody>
      </p:sp>
      <p:sp>
        <p:nvSpPr>
          <p:cNvPr id="19469" name="TextBox 91"/>
          <p:cNvSpPr txBox="1">
            <a:spLocks noChangeArrowheads="1"/>
          </p:cNvSpPr>
          <p:nvPr/>
        </p:nvSpPr>
        <p:spPr bwMode="auto">
          <a:xfrm>
            <a:off x="3733800" y="50673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/>
              <a:t>เป็นการจัดซื้อจัดจ้างครั้งหนึ่งซึ่งมีราคาเกิน 100,000 บาท โดยมีเหตุเฉพาะอย่างใดอย่างหนึ่ง เช่น เหตุเร่งด่วน เป็นราชการลับ หรือซื้อซ้ำ เป็นต้น</a:t>
            </a:r>
          </a:p>
        </p:txBody>
      </p:sp>
      <p:sp>
        <p:nvSpPr>
          <p:cNvPr id="19470" name="TextBox 92"/>
          <p:cNvSpPr txBox="1">
            <a:spLocks noChangeArrowheads="1"/>
          </p:cNvSpPr>
          <p:nvPr/>
        </p:nvSpPr>
        <p:spPr bwMode="auto">
          <a:xfrm>
            <a:off x="558800" y="1182688"/>
            <a:ext cx="195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0000"/>
                </a:solidFill>
              </a:rPr>
              <a:t>การซื้อการจ้าง</a:t>
            </a:r>
          </a:p>
        </p:txBody>
      </p:sp>
      <p:sp>
        <p:nvSpPr>
          <p:cNvPr id="19471" name="TextBox 93"/>
          <p:cNvSpPr txBox="1">
            <a:spLocks noChangeArrowheads="1"/>
          </p:cNvSpPr>
          <p:nvPr/>
        </p:nvSpPr>
        <p:spPr bwMode="auto">
          <a:xfrm>
            <a:off x="3733800" y="5921375"/>
            <a:ext cx="51816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00642D"/>
                </a:solidFill>
              </a:rPr>
              <a:t>เป็นการซื้อหรือการจ้างจากส่วนราชการ ในกรณีที่ส่วนราชการเป็นผู้ผลิตพัสดุหรือทำงานนั้นเอง หรือมีกฎหมายหรือมติ ครม.กำหนดให้ซื้อหรือจ้าง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60363"/>
            <a:ext cx="8229600" cy="630237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วิธีการจัดซื้อจัดจ้างทั้ง 12 วิธี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542925" y="2362200"/>
            <a:ext cx="3024188" cy="671513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20495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62"/>
              <a:chOff x="999" y="1092"/>
              <a:chExt cx="768" cy="762"/>
            </a:xfrm>
          </p:grpSpPr>
          <p:sp>
            <p:nvSpPr>
              <p:cNvPr id="20497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20498" name="Freeform 7"/>
              <p:cNvSpPr>
                <a:spLocks/>
              </p:cNvSpPr>
              <p:nvPr/>
            </p:nvSpPr>
            <p:spPr bwMode="gray">
              <a:xfrm>
                <a:off x="1047" y="1120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2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FDEA0"/>
                  </a:gs>
                  <a:gs pos="50000">
                    <a:srgbClr val="BCE9C5"/>
                  </a:gs>
                  <a:gs pos="100000">
                    <a:srgbClr val="DFF3E3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194" y="1144"/>
                <a:ext cx="414" cy="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7</a:t>
                </a:r>
              </a:p>
            </p:txBody>
          </p:sp>
        </p:grpSp>
        <p:sp>
          <p:nvSpPr>
            <p:cNvPr id="20496" name="Text Box 9"/>
            <p:cNvSpPr txBox="1">
              <a:spLocks noChangeArrowheads="1"/>
            </p:cNvSpPr>
            <p:nvPr/>
          </p:nvSpPr>
          <p:spPr bwMode="gray">
            <a:xfrm>
              <a:off x="1807" y="1230"/>
              <a:ext cx="292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จ้างที่ปรึกษาวิธีตกลง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0484" name="Group 10"/>
          <p:cNvGrpSpPr>
            <a:grpSpLocks/>
          </p:cNvGrpSpPr>
          <p:nvPr/>
        </p:nvGrpSpPr>
        <p:grpSpPr bwMode="auto">
          <a:xfrm>
            <a:off x="542925" y="3219450"/>
            <a:ext cx="3089275" cy="671513"/>
            <a:chOff x="912" y="2016"/>
            <a:chExt cx="4069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3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20489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76"/>
              <a:chOff x="999" y="2100"/>
              <a:chExt cx="768" cy="776"/>
            </a:xfrm>
          </p:grpSpPr>
          <p:sp>
            <p:nvSpPr>
              <p:cNvPr id="20491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FF66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20492" name="Freeform 14"/>
              <p:cNvSpPr>
                <a:spLocks/>
              </p:cNvSpPr>
              <p:nvPr/>
            </p:nvSpPr>
            <p:spPr bwMode="gray">
              <a:xfrm>
                <a:off x="1047" y="2128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2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C80"/>
                  </a:gs>
                  <a:gs pos="50000">
                    <a:srgbClr val="FFC1B3"/>
                  </a:gs>
                  <a:gs pos="100000">
                    <a:srgbClr val="FFE1DA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194" y="2165"/>
                <a:ext cx="414" cy="7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8</a:t>
                </a:r>
              </a:p>
            </p:txBody>
          </p:sp>
        </p:grpSp>
        <p:sp>
          <p:nvSpPr>
            <p:cNvPr id="20490" name="Text Box 16"/>
            <p:cNvSpPr txBox="1">
              <a:spLocks noChangeArrowheads="1"/>
            </p:cNvSpPr>
            <p:nvPr/>
          </p:nvSpPr>
          <p:spPr bwMode="gray">
            <a:xfrm>
              <a:off x="1803" y="2206"/>
              <a:ext cx="317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จ้างที่ปรึกษาวิธีคัดเลือก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20485" name="TextBox 86"/>
          <p:cNvSpPr txBox="1">
            <a:spLocks noChangeArrowheads="1"/>
          </p:cNvSpPr>
          <p:nvPr/>
        </p:nvSpPr>
        <p:spPr bwMode="auto">
          <a:xfrm>
            <a:off x="504825" y="1487488"/>
            <a:ext cx="2195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0000"/>
                </a:solidFill>
              </a:rPr>
              <a:t>การจ้างที่ปรึกษา</a:t>
            </a:r>
          </a:p>
        </p:txBody>
      </p:sp>
      <p:sp>
        <p:nvSpPr>
          <p:cNvPr id="20486" name="TextBox 88"/>
          <p:cNvSpPr txBox="1">
            <a:spLocks noChangeArrowheads="1"/>
          </p:cNvSpPr>
          <p:nvPr/>
        </p:nvSpPr>
        <p:spPr bwMode="auto">
          <a:xfrm>
            <a:off x="3810000" y="2386013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/>
              <a:t>เป็นการจ้างที่ปรึกษาที่ผู้ว่าจ้างตกลงจ้างรายใดรายหนึ่งซึ่งเคยทราบหรือเห็นความสามารถและผลงานแล้ว และเป็นผู้ให้บริการที่เชื่อถือได้</a:t>
            </a:r>
          </a:p>
        </p:txBody>
      </p:sp>
      <p:sp>
        <p:nvSpPr>
          <p:cNvPr id="20487" name="TextBox 89"/>
          <p:cNvSpPr txBox="1">
            <a:spLocks noChangeArrowheads="1"/>
          </p:cNvSpPr>
          <p:nvPr/>
        </p:nvSpPr>
        <p:spPr bwMode="auto">
          <a:xfrm>
            <a:off x="3867150" y="3224213"/>
            <a:ext cx="487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00642D"/>
                </a:solidFill>
              </a:rPr>
              <a:t>เป็นการจ้างที่ปรึกษาโดยการคัดเลือกที่ปรึกษาที่มีคุณสมบัติเหมาะสมที่จะทำงานนั้นให้เหลือน้อยราย และเชิญชวนที่ปรึกษาที่ได้รับคัดเลือกให้เหลือน้อยรายดังกล่าวยื่นข้อเสนอเข้ารับงานนั้นๆ เพื่อพิจารณาคัดเลือกรายที่ดีที่สุด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04800"/>
            <a:ext cx="8229600" cy="630238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วิธีการจัดซื้อจัดจ้างทั้ง 12 วิธี</a:t>
            </a:r>
          </a:p>
        </p:txBody>
      </p:sp>
      <p:grpSp>
        <p:nvGrpSpPr>
          <p:cNvPr id="21507" name="Group 17"/>
          <p:cNvGrpSpPr>
            <a:grpSpLocks/>
          </p:cNvGrpSpPr>
          <p:nvPr/>
        </p:nvGrpSpPr>
        <p:grpSpPr bwMode="auto">
          <a:xfrm>
            <a:off x="533400" y="1657350"/>
            <a:ext cx="3024188" cy="671513"/>
            <a:chOff x="912" y="3036"/>
            <a:chExt cx="3984" cy="912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21537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63"/>
              <a:chOff x="999" y="3120"/>
              <a:chExt cx="768" cy="763"/>
            </a:xfrm>
          </p:grpSpPr>
          <p:sp>
            <p:nvSpPr>
              <p:cNvPr id="21539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00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21540" name="Freeform 21"/>
              <p:cNvSpPr>
                <a:spLocks/>
              </p:cNvSpPr>
              <p:nvPr/>
            </p:nvSpPr>
            <p:spPr bwMode="gray">
              <a:xfrm>
                <a:off x="1047" y="3148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2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C80FF"/>
                  </a:gs>
                  <a:gs pos="50000">
                    <a:srgbClr val="C1B3FF"/>
                  </a:gs>
                  <a:gs pos="100000">
                    <a:srgbClr val="E1DAFF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1190" y="3174"/>
                <a:ext cx="414" cy="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9</a:t>
                </a: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21538" name="Text Box 23"/>
            <p:cNvSpPr txBox="1">
              <a:spLocks noChangeArrowheads="1"/>
            </p:cNvSpPr>
            <p:nvPr/>
          </p:nvSpPr>
          <p:spPr bwMode="gray">
            <a:xfrm>
              <a:off x="1813" y="3252"/>
              <a:ext cx="292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จ้างออกแบบวิธีตกลง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523875" y="2892425"/>
            <a:ext cx="3098800" cy="669925"/>
            <a:chOff x="912" y="1008"/>
            <a:chExt cx="4082" cy="912"/>
          </a:xfrm>
        </p:grpSpPr>
        <p:sp>
          <p:nvSpPr>
            <p:cNvPr id="69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2152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62"/>
              <a:chOff x="999" y="1092"/>
              <a:chExt cx="768" cy="762"/>
            </a:xfrm>
          </p:grpSpPr>
          <p:sp>
            <p:nvSpPr>
              <p:cNvPr id="2153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0033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CC">
                      <a:tint val="66000"/>
                      <a:satMod val="160000"/>
                    </a:srgbClr>
                  </a:gs>
                  <a:gs pos="50000">
                    <a:srgbClr val="0033CC">
                      <a:tint val="44500"/>
                      <a:satMod val="160000"/>
                    </a:srgbClr>
                  </a:gs>
                  <a:gs pos="100000">
                    <a:srgbClr val="0033CC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1800">
                  <a:cs typeface="+mn-cs"/>
                </a:endParaRPr>
              </a:p>
            </p:txBody>
          </p:sp>
          <p:sp>
            <p:nvSpPr>
              <p:cNvPr id="74" name="Text Box 8"/>
              <p:cNvSpPr txBox="1">
                <a:spLocks noChangeArrowheads="1"/>
              </p:cNvSpPr>
              <p:nvPr/>
            </p:nvSpPr>
            <p:spPr bwMode="gray">
              <a:xfrm>
                <a:off x="1090" y="1144"/>
                <a:ext cx="588" cy="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10</a:t>
                </a:r>
              </a:p>
            </p:txBody>
          </p:sp>
        </p:grpSp>
        <p:sp>
          <p:nvSpPr>
            <p:cNvPr id="21530" name="Text Box 9"/>
            <p:cNvSpPr txBox="1">
              <a:spLocks noChangeArrowheads="1"/>
            </p:cNvSpPr>
            <p:nvPr/>
          </p:nvSpPr>
          <p:spPr bwMode="gray">
            <a:xfrm>
              <a:off x="1807" y="1230"/>
              <a:ext cx="3187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จ้างออกแบบวิธีคัดเลือก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523875" y="4095750"/>
            <a:ext cx="3143250" cy="831850"/>
            <a:chOff x="912" y="1993"/>
            <a:chExt cx="4141" cy="1130"/>
          </a:xfrm>
        </p:grpSpPr>
        <p:sp>
          <p:nvSpPr>
            <p:cNvPr id="76" name="AutoShape 11"/>
            <p:cNvSpPr>
              <a:spLocks noChangeArrowheads="1"/>
            </p:cNvSpPr>
            <p:nvPr/>
          </p:nvSpPr>
          <p:spPr bwMode="gray">
            <a:xfrm>
              <a:off x="912" y="2017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21523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76"/>
              <a:chOff x="999" y="2100"/>
              <a:chExt cx="768" cy="776"/>
            </a:xfrm>
          </p:grpSpPr>
          <p:sp>
            <p:nvSpPr>
              <p:cNvPr id="21525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009999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2152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2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2CFCF"/>
                  </a:gs>
                  <a:gs pos="50000">
                    <a:srgbClr val="BEE0E0"/>
                  </a:gs>
                  <a:gs pos="100000">
                    <a:srgbClr val="E0EFEF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/>
            </p:nvSpPr>
            <p:spPr bwMode="gray">
              <a:xfrm>
                <a:off x="1067" y="2168"/>
                <a:ext cx="588" cy="7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11</a:t>
                </a:r>
              </a:p>
            </p:txBody>
          </p:sp>
        </p:grpSp>
        <p:sp>
          <p:nvSpPr>
            <p:cNvPr id="21524" name="Text Box 16"/>
            <p:cNvSpPr txBox="1">
              <a:spLocks noChangeArrowheads="1"/>
            </p:cNvSpPr>
            <p:nvPr/>
          </p:nvSpPr>
          <p:spPr bwMode="gray">
            <a:xfrm>
              <a:off x="1803" y="1993"/>
              <a:ext cx="3250" cy="1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จ้างออกแบบวิธีคัดเลือกแบบจำกัดข้อกำหนด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1510" name="Group 17"/>
          <p:cNvGrpSpPr>
            <a:grpSpLocks/>
          </p:cNvGrpSpPr>
          <p:nvPr/>
        </p:nvGrpSpPr>
        <p:grpSpPr bwMode="auto">
          <a:xfrm>
            <a:off x="523875" y="5449888"/>
            <a:ext cx="3024188" cy="671512"/>
            <a:chOff x="912" y="3036"/>
            <a:chExt cx="3984" cy="912"/>
          </a:xfrm>
        </p:grpSpPr>
        <p:sp>
          <p:nvSpPr>
            <p:cNvPr id="83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grpSp>
          <p:nvGrpSpPr>
            <p:cNvPr id="21517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64"/>
              <a:chOff x="999" y="3120"/>
              <a:chExt cx="768" cy="764"/>
            </a:xfrm>
          </p:grpSpPr>
          <p:sp>
            <p:nvSpPr>
              <p:cNvPr id="21519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3399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21520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2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BCFF"/>
                  </a:gs>
                  <a:gs pos="50000">
                    <a:srgbClr val="B6D4FF"/>
                  </a:gs>
                  <a:gs pos="100000">
                    <a:srgbClr val="DBE9FF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th-TH" sz="1800"/>
              </a:p>
            </p:txBody>
          </p:sp>
          <p:sp>
            <p:nvSpPr>
              <p:cNvPr id="88" name="Text Box 22"/>
              <p:cNvSpPr txBox="1">
                <a:spLocks noChangeArrowheads="1"/>
              </p:cNvSpPr>
              <p:nvPr/>
            </p:nvSpPr>
            <p:spPr bwMode="gray">
              <a:xfrm>
                <a:off x="1092" y="3174"/>
                <a:ext cx="586" cy="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12</a:t>
                </a: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21518" name="Text Box 23"/>
            <p:cNvSpPr txBox="1">
              <a:spLocks noChangeArrowheads="1"/>
            </p:cNvSpPr>
            <p:nvPr/>
          </p:nvSpPr>
          <p:spPr bwMode="gray">
            <a:xfrm>
              <a:off x="1813" y="3252"/>
              <a:ext cx="2928" cy="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จ้างออกแบบวิธีพิเศษ</a:t>
              </a:r>
              <a:endParaRPr lang="en-US" sz="240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21511" name="TextBox 44"/>
          <p:cNvSpPr txBox="1">
            <a:spLocks noChangeArrowheads="1"/>
          </p:cNvSpPr>
          <p:nvPr/>
        </p:nvSpPr>
        <p:spPr bwMode="auto">
          <a:xfrm>
            <a:off x="504825" y="1106488"/>
            <a:ext cx="4148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0000"/>
                </a:solidFill>
              </a:rPr>
              <a:t>การจ้างออกแบบและควบคุมงาน</a:t>
            </a:r>
          </a:p>
        </p:txBody>
      </p:sp>
      <p:sp>
        <p:nvSpPr>
          <p:cNvPr id="16392" name="TextBox 45"/>
          <p:cNvSpPr txBox="1">
            <a:spLocks noChangeArrowheads="1"/>
          </p:cNvSpPr>
          <p:nvPr/>
        </p:nvSpPr>
        <p:spPr bwMode="auto">
          <a:xfrm>
            <a:off x="3810000" y="1657350"/>
            <a:ext cx="4876800" cy="1016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/>
              <a:t>เป็นการจ้างออกแบบและควบคุมงานที่ผู้ว่าจ้างตกลงจ้างรายใดรายหนึ่งซึ่งเคยทราบหรือเห็นความสามารถและผลงานแล้ว ทั้งนี้ให้ใช้กับการก่อสร้างที่มีวงเงินงบประมาณค่าก่อสร้างไม่เกิน 2,000,000 บาท</a:t>
            </a:r>
          </a:p>
        </p:txBody>
      </p:sp>
      <p:sp>
        <p:nvSpPr>
          <p:cNvPr id="16393" name="TextBox 46"/>
          <p:cNvSpPr txBox="1">
            <a:spLocks noChangeArrowheads="1"/>
          </p:cNvSpPr>
          <p:nvPr/>
        </p:nvSpPr>
        <p:spPr bwMode="auto">
          <a:xfrm>
            <a:off x="3810000" y="4019550"/>
            <a:ext cx="4876800" cy="1323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/>
              <a:t>เป็นการจ้างออกแบบและควบคุมงานโดยผู้ว่าจ้างประกาศเชิญชวนการว่าจ้างและคณะกรรมการดำเนินการจ้างคัดเลือกแบบจำกัดข้อกำหนดพิจาณาคัดเลือกผู้ให้บริการที่เป็นนิติบุคคล ทั้งนี้ให้ใช้กับงานก่อสร้างที่มีงบประมาณเกิน 5,000,000 บาท</a:t>
            </a:r>
          </a:p>
        </p:txBody>
      </p:sp>
      <p:sp>
        <p:nvSpPr>
          <p:cNvPr id="16394" name="TextBox 48"/>
          <p:cNvSpPr txBox="1">
            <a:spLocks noChangeArrowheads="1"/>
          </p:cNvSpPr>
          <p:nvPr/>
        </p:nvSpPr>
        <p:spPr bwMode="auto">
          <a:xfrm>
            <a:off x="3810000" y="2724150"/>
            <a:ext cx="4876800" cy="1323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642D"/>
                </a:solidFill>
              </a:rPr>
              <a:t>เป็นการจ้างออกแบบและควบคุมงานโดยผู้ว่าจ้างประกาศเชิญชวนการว่าจ้างและคณะกรรมการดำเนินการจ้างคัดเลือกผู้เหมาะสมที่สุดดำเนินการจ้างต่อไป ทั้งนี้วงเงินงบประมาณเกิน 2,000,000 บาท แต่ไม่เกิน 5,000,000 บาท</a:t>
            </a:r>
          </a:p>
        </p:txBody>
      </p:sp>
      <p:sp>
        <p:nvSpPr>
          <p:cNvPr id="21515" name="TextBox 49"/>
          <p:cNvSpPr txBox="1">
            <a:spLocks noChangeArrowheads="1"/>
          </p:cNvSpPr>
          <p:nvPr/>
        </p:nvSpPr>
        <p:spPr bwMode="auto">
          <a:xfrm>
            <a:off x="3810000" y="5314950"/>
            <a:ext cx="48768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00642D"/>
                </a:solidFill>
              </a:rPr>
              <a:t>เป็นการจ้างออกแบบและควบคุมงานในกรณีที่มีความจำเป็นเร่งด่วนและความมั่นคงของชาติ หากดำเนินการว่าจ้างตามวิธีอื่นดังกล่าวมาแล้วจะทำให้เกิดการล่าช้า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0" y="3124200"/>
            <a:ext cx="5803970" cy="336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04800"/>
            <a:ext cx="8229600" cy="630238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วิธีการจัดซื้อจัดจ้างทั้ง 12 วิธี</a:t>
            </a:r>
          </a:p>
        </p:txBody>
      </p:sp>
      <p:sp>
        <p:nvSpPr>
          <p:cNvPr id="22532" name="TextBox 44"/>
          <p:cNvSpPr txBox="1">
            <a:spLocks noChangeArrowheads="1"/>
          </p:cNvSpPr>
          <p:nvPr/>
        </p:nvSpPr>
        <p:spPr bwMode="auto">
          <a:xfrm>
            <a:off x="504825" y="914400"/>
            <a:ext cx="1398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0000"/>
                </a:solidFill>
              </a:rPr>
              <a:t>ประโยชน์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28600" y="1524000"/>
            <a:ext cx="8686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1800">
              <a:latin typeface="Angsana New" pitchFamily="18" charset="-34"/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gray">
          <a:xfrm>
            <a:off x="457200" y="1524000"/>
            <a:ext cx="8305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chemeClr val="tx2"/>
                </a:solidFill>
                <a:latin typeface="Angsana New" pitchFamily="18" charset="-34"/>
              </a:rPr>
              <a:t>ส่วนราชการสามารถปฏิบัติงานบนระบบ </a:t>
            </a:r>
            <a:r>
              <a:rPr lang="en-US" sz="2400" b="1">
                <a:solidFill>
                  <a:schemeClr val="tx2"/>
                </a:solidFill>
                <a:latin typeface="Angsana New" pitchFamily="18" charset="-34"/>
              </a:rPr>
              <a:t>e-GP </a:t>
            </a:r>
            <a:r>
              <a:rPr lang="th-TH" sz="2400" b="1">
                <a:solidFill>
                  <a:schemeClr val="tx2"/>
                </a:solidFill>
                <a:latin typeface="Angsana New" pitchFamily="18" charset="-34"/>
              </a:rPr>
              <a:t>ได้อย่างถูกต้องตามขั้นตอนที่ระเบียบกำหนด  ซึ่งเป็นการลดภาระส่วนราชการในการศึกษาระเบียบ</a:t>
            </a:r>
            <a:endParaRPr lang="en-US" sz="2400" b="1">
              <a:solidFill>
                <a:schemeClr val="tx2"/>
              </a:solidFill>
              <a:latin typeface="Angsana New" pitchFamily="18" charset="-34"/>
            </a:endParaRPr>
          </a:p>
        </p:txBody>
      </p:sp>
      <p:pic>
        <p:nvPicPr>
          <p:cNvPr id="8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90800"/>
            <a:ext cx="5334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8" name="Rectangle 2"/>
          <p:cNvSpPr>
            <a:spLocks noChangeArrowheads="1"/>
          </p:cNvSpPr>
          <p:nvPr/>
        </p:nvSpPr>
        <p:spPr bwMode="white">
          <a:xfrm>
            <a:off x="838200" y="1447800"/>
            <a:ext cx="7848600" cy="563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th-TH" sz="3200" b="1" dirty="0">
                <a:solidFill>
                  <a:schemeClr val="bg1"/>
                </a:solidFill>
                <a:latin typeface="Verdana" pitchFamily="34" charset="0"/>
              </a:rPr>
              <a:t>วัตถุประสงค์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6149" name="Group 25"/>
          <p:cNvGrpSpPr>
            <a:grpSpLocks/>
          </p:cNvGrpSpPr>
          <p:nvPr/>
        </p:nvGrpSpPr>
        <p:grpSpPr bwMode="auto">
          <a:xfrm>
            <a:off x="357188" y="2376488"/>
            <a:ext cx="3033712" cy="3033712"/>
            <a:chOff x="762000" y="1946209"/>
            <a:chExt cx="2057400" cy="2057400"/>
          </a:xfrm>
        </p:grpSpPr>
        <p:sp>
          <p:nvSpPr>
            <p:cNvPr id="74" name="Oval 73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21392" y="2046142"/>
              <a:ext cx="1219200" cy="18367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grpSp>
        <p:nvGrpSpPr>
          <p:cNvPr id="6150" name="Group 22"/>
          <p:cNvGrpSpPr>
            <a:grpSpLocks/>
          </p:cNvGrpSpPr>
          <p:nvPr/>
        </p:nvGrpSpPr>
        <p:grpSpPr bwMode="auto">
          <a:xfrm>
            <a:off x="3138488" y="2360613"/>
            <a:ext cx="3033712" cy="3033712"/>
            <a:chOff x="3543300" y="1946209"/>
            <a:chExt cx="2057400" cy="2057400"/>
          </a:xfrm>
        </p:grpSpPr>
        <p:sp>
          <p:nvSpPr>
            <p:cNvPr id="85" name="Oval 84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74549" y="2057241"/>
              <a:ext cx="1219200" cy="18367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grpSp>
        <p:nvGrpSpPr>
          <p:cNvPr id="6151" name="Group 23"/>
          <p:cNvGrpSpPr>
            <a:grpSpLocks/>
          </p:cNvGrpSpPr>
          <p:nvPr/>
        </p:nvGrpSpPr>
        <p:grpSpPr bwMode="auto">
          <a:xfrm>
            <a:off x="5919788" y="2373313"/>
            <a:ext cx="3033712" cy="3033712"/>
            <a:chOff x="6324600" y="1953643"/>
            <a:chExt cx="2057400" cy="2057400"/>
          </a:xfrm>
        </p:grpSpPr>
        <p:sp>
          <p:nvSpPr>
            <p:cNvPr id="89" name="Oval 88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21604" y="2055814"/>
              <a:ext cx="1219200" cy="18367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</a:rPr>
                <a:t>3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sp>
        <p:nvSpPr>
          <p:cNvPr id="6152" name="สี่เหลี่ยมผืนผ้า 22"/>
          <p:cNvSpPr>
            <a:spLocks noChangeArrowheads="1"/>
          </p:cNvSpPr>
          <p:nvPr/>
        </p:nvSpPr>
        <p:spPr bwMode="auto">
          <a:xfrm>
            <a:off x="357188" y="2732088"/>
            <a:ext cx="30003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1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เพื่อให้หน่วยงานภาครัฐ</a:t>
            </a:r>
          </a:p>
          <a:p>
            <a:pPr algn="ctr"/>
            <a:r>
              <a:rPr lang="th-TH" sz="21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และเอกชน สามารถเข้าถึงแหล่งข้อมูลการจัดซื้อจัดจ้างภาครัฐที่มีความถูกต้องได้ด้วยความรวดเร็ว ครบถ้วน และทั่วถึง และเชื่อมต่อข้อมูลจากแหล่งข้อมูลที่เกี่ยวข้องอื่นๆ ได้</a:t>
            </a:r>
            <a:r>
              <a:rPr lang="en-US" sz="21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6153" name="Text Box 31"/>
          <p:cNvSpPr txBox="1">
            <a:spLocks noChangeArrowheads="1"/>
          </p:cNvSpPr>
          <p:nvPr/>
        </p:nvSpPr>
        <p:spPr bwMode="gray">
          <a:xfrm>
            <a:off x="3300413" y="3019425"/>
            <a:ext cx="2667000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เพื่อให้ผู้บริหาร และ</a:t>
            </a:r>
          </a:p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ส่วนราชการสามารถติดตามสถานะหรือความคืบหน้าของ</a:t>
            </a:r>
          </a:p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การจัดซื้อจัดจ้างภาครัฐได้</a:t>
            </a:r>
          </a:p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ในลักษณะ </a:t>
            </a:r>
            <a:r>
              <a:rPr lang="en-US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Online </a:t>
            </a:r>
          </a:p>
        </p:txBody>
      </p:sp>
      <p:sp>
        <p:nvSpPr>
          <p:cNvPr id="6154" name="Text Box 46"/>
          <p:cNvSpPr txBox="1">
            <a:spLocks noChangeArrowheads="1"/>
          </p:cNvSpPr>
          <p:nvPr/>
        </p:nvSpPr>
        <p:spPr bwMode="gray">
          <a:xfrm>
            <a:off x="6170613" y="3019425"/>
            <a:ext cx="2595562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เพื่อเร่งรัดให้ส่วนราชการ</a:t>
            </a:r>
          </a:p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เร่งดำเนินการจัดซื้อจัดจ้าง </a:t>
            </a:r>
          </a:p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ให้สามารถเบิกจ่ายเงินให้</a:t>
            </a:r>
          </a:p>
          <a:p>
            <a:pPr algn="ctr"/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เป็นไปตามแผนการใช้จ่ายเงินของรัฐบาล</a:t>
            </a:r>
            <a:r>
              <a:rPr lang="en-US" sz="2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6155" name="Rectangle 2"/>
          <p:cNvSpPr>
            <a:spLocks noChangeArrowheads="1"/>
          </p:cNvSpPr>
          <p:nvPr/>
        </p:nvSpPr>
        <p:spPr bwMode="white">
          <a:xfrm>
            <a:off x="1143000" y="3048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altLang="ko-KR" sz="3200" b="1">
                <a:solidFill>
                  <a:schemeClr val="bg1"/>
                </a:solidFill>
                <a:ea typeface="Gulim" pitchFamily="34" charset="-127"/>
              </a:rPr>
              <a:t>  </a:t>
            </a:r>
            <a:r>
              <a:rPr lang="th-TH" altLang="ko-KR" sz="3200" b="1">
                <a:solidFill>
                  <a:schemeClr val="bg1"/>
                </a:solidFill>
                <a:ea typeface="Gulim" pitchFamily="34" charset="-127"/>
              </a:rPr>
              <a:t>ระบบการจัดซื้อจัดจ้างด้วยวิธีการอิเล็กทรอนิคส์</a:t>
            </a:r>
            <a:endParaRPr lang="en-US" sz="32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04800"/>
            <a:ext cx="8229600" cy="630238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การบริหารสัญญา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914400" y="1371600"/>
            <a:ext cx="7372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61963" algn="thaiDist">
              <a:spcAft>
                <a:spcPts val="1800"/>
              </a:spcAft>
              <a:defRPr/>
            </a:pP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เป็นการเตรียมร่างสัญญา จนกระทั่งเมื่อมีการลงนามในสัญญาแล้วก็สามารถติดตามสังเกต ควบคุมการใช้สัญญาให้เกิดผล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สำเร็จ โดยมีระบบงาน ดังนี้</a:t>
            </a:r>
          </a:p>
          <a:p>
            <a:pPr>
              <a:spcAft>
                <a:spcPts val="1800"/>
              </a:spcAft>
              <a:defRPr/>
            </a:pP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         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* การจัดเตรียม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สัญญา</a:t>
            </a:r>
          </a:p>
          <a:p>
            <a:pPr>
              <a:spcAft>
                <a:spcPts val="1800"/>
              </a:spcAft>
              <a:defRPr/>
            </a:pP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         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* การแสดงข้อมูล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สัญญา</a:t>
            </a:r>
          </a:p>
          <a:p>
            <a:pPr>
              <a:spcAft>
                <a:spcPts val="1800"/>
              </a:spcAft>
              <a:defRPr/>
            </a:pP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         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* การตรวจรับและการคิด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ค่าปรับ</a:t>
            </a:r>
          </a:p>
          <a:p>
            <a:pPr>
              <a:spcAft>
                <a:spcPts val="1800"/>
              </a:spcAft>
              <a:defRPr/>
            </a:pP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         </a:t>
            </a: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* การแก้ไขสัญญา</a:t>
            </a:r>
          </a:p>
        </p:txBody>
      </p:sp>
      <p:pic>
        <p:nvPicPr>
          <p:cNvPr id="13" name="Picture 2" descr="http://www.toyotalibra.co.th/th/body-paint/images/documen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7" y="3495469"/>
            <a:ext cx="2767013" cy="2074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0238"/>
          </a:xfrm>
        </p:spPr>
        <p:txBody>
          <a:bodyPr/>
          <a:lstStyle/>
          <a:p>
            <a:r>
              <a:rPr lang="th-TH" sz="4000" b="1" smtClean="0">
                <a:latin typeface="Browallia New" pitchFamily="34" charset="-34"/>
                <a:cs typeface="Browallia New" pitchFamily="34" charset="-34"/>
              </a:rPr>
              <a:t>การบริหารสัญญา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grpSp>
        <p:nvGrpSpPr>
          <p:cNvPr id="24579" name="Group 7"/>
          <p:cNvGrpSpPr>
            <a:grpSpLocks noChangeAspect="1"/>
          </p:cNvGrpSpPr>
          <p:nvPr/>
        </p:nvGrpSpPr>
        <p:grpSpPr bwMode="auto">
          <a:xfrm>
            <a:off x="1447800" y="1219200"/>
            <a:ext cx="2895600" cy="5168900"/>
            <a:chOff x="2209800" y="935038"/>
            <a:chExt cx="3976150" cy="6897760"/>
          </a:xfrm>
        </p:grpSpPr>
        <p:pic>
          <p:nvPicPr>
            <p:cNvPr id="245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935038"/>
              <a:ext cx="3962400" cy="4963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3550" y="5881725"/>
              <a:ext cx="3962400" cy="195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 descr="http://www.brainasset.com/courses/pmn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50" y="1600200"/>
            <a:ext cx="2114550" cy="1815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http://www.toplaza.com/adpics/11/4b107b5cdd341e2452409fd1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14800"/>
            <a:ext cx="2895600" cy="1930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512">
            <a:off x="5314950" y="2357438"/>
            <a:ext cx="3063875" cy="3878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563563"/>
          </a:xfrm>
        </p:spPr>
        <p:txBody>
          <a:bodyPr/>
          <a:lstStyle/>
          <a:p>
            <a:r>
              <a:rPr lang="th-TH" sz="4400" b="1" smtClean="0">
                <a:latin typeface="Browallia New" pitchFamily="34" charset="-34"/>
                <a:cs typeface="Browallia New" pitchFamily="34" charset="-34"/>
              </a:rPr>
              <a:t>การบริหารสัญญา</a:t>
            </a:r>
            <a:endParaRPr lang="th-TH" sz="3600" b="1" smtClean="0"/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781050" y="1379538"/>
            <a:ext cx="7905750" cy="830262"/>
            <a:chOff x="1536" y="1892"/>
            <a:chExt cx="2736" cy="332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5612" name="Text Box 9"/>
            <p:cNvSpPr txBox="1">
              <a:spLocks noChangeArrowheads="1"/>
            </p:cNvSpPr>
            <p:nvPr/>
          </p:nvSpPr>
          <p:spPr bwMode="gray">
            <a:xfrm>
              <a:off x="1845" y="1892"/>
              <a:ext cx="2160" cy="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</a:rPr>
                <a:t>ระบบ </a:t>
              </a:r>
              <a:r>
                <a:rPr lang="en-US" sz="2400" b="1">
                  <a:solidFill>
                    <a:srgbClr val="000000"/>
                  </a:solidFill>
                  <a:latin typeface="Angsana New" pitchFamily="18" charset="-34"/>
                </a:rPr>
                <a:t>e-GP </a:t>
              </a:r>
              <a:r>
                <a:rPr lang="th-TH" sz="2400" b="1">
                  <a:solidFill>
                    <a:srgbClr val="000000"/>
                  </a:solidFill>
                  <a:latin typeface="Angsana New" pitchFamily="18" charset="-34"/>
                </a:rPr>
                <a:t>อำนวยความสะดวกให้ส่วนราชการสามารถ</a:t>
              </a:r>
              <a:r>
                <a:rPr lang="th-TH" sz="2400" b="1">
                  <a:solidFill>
                    <a:srgbClr val="000000"/>
                  </a:solidFill>
                </a:rPr>
                <a:t>บริหารสัญญาได้อย่างมีประสิทธิภาพ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152400" y="2286000"/>
            <a:ext cx="3865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/>
            <a:r>
              <a:rPr lang="th-TH" sz="2400" b="1">
                <a:latin typeface="AngsanaUPC" pitchFamily="18" charset="-34"/>
                <a:cs typeface="AngsanaUPC" pitchFamily="18" charset="-34"/>
              </a:rPr>
              <a:t>1. การคำนวณค่าปรับต่างๆ จะกระทำผ่านทาง</a:t>
            </a:r>
          </a:p>
          <a:p>
            <a:pPr marL="533400" indent="-533400"/>
            <a:r>
              <a:rPr lang="th-TH" sz="2400" b="1">
                <a:latin typeface="AngsanaUPC" pitchFamily="18" charset="-34"/>
                <a:cs typeface="AngsanaUPC" pitchFamily="18" charset="-34"/>
              </a:rPr>
              <a:t>ระบบ </a:t>
            </a:r>
            <a:r>
              <a:rPr lang="en-US" sz="2400" b="1">
                <a:latin typeface="AngsanaUPC" pitchFamily="18" charset="-34"/>
                <a:cs typeface="AngsanaUPC" pitchFamily="18" charset="-34"/>
              </a:rPr>
              <a:t>e-GP </a:t>
            </a:r>
            <a:r>
              <a:rPr lang="th-TH" sz="2400" b="1">
                <a:latin typeface="AngsanaUPC" pitchFamily="18" charset="-34"/>
                <a:cs typeface="AngsanaUPC" pitchFamily="18" charset="-34"/>
              </a:rPr>
              <a:t>ได้โดยอัตโนมัติ เมื่อครบกำหนด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33350" y="3276600"/>
            <a:ext cx="4249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2. กรรมการ ผู้บริหาร และผู้ที่เกี่ยวข้องสามารถ</a:t>
            </a:r>
          </a:p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ติดตามความคืบหน้าของสัญญา ที่แสดงให้เห็นทั้ง</a:t>
            </a:r>
          </a:p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งวดงาน และงวดเงิน ล่าช้า หรือไม่ รวมถึง สะดวก</a:t>
            </a:r>
          </a:p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ในการนำสัญญาไปเปิดเผยให้สาธารณะตรวจสอบ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152400" y="4953000"/>
            <a:ext cx="3916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3. ระบบ </a:t>
            </a:r>
            <a:r>
              <a:rPr lang="en-US" sz="2400" b="1">
                <a:latin typeface="AngsanaUPC" pitchFamily="18" charset="-34"/>
                <a:cs typeface="AngsanaUPC" pitchFamily="18" charset="-34"/>
              </a:rPr>
              <a:t>e-GP </a:t>
            </a:r>
            <a:r>
              <a:rPr lang="th-TH" sz="2400" b="1">
                <a:latin typeface="AngsanaUPC" pitchFamily="18" charset="-34"/>
                <a:cs typeface="AngsanaUPC" pitchFamily="18" charset="-34"/>
              </a:rPr>
              <a:t>ช่วยอำนวยความสะดวกในการ</a:t>
            </a:r>
          </a:p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แก้ไขสัญญา โดยการจัดทำสัญญาตามรูปแบบ</a:t>
            </a:r>
          </a:p>
          <a:p>
            <a:r>
              <a:rPr lang="th-TH" sz="2400" b="1">
                <a:latin typeface="AngsanaUPC" pitchFamily="18" charset="-34"/>
                <a:cs typeface="AngsanaUPC" pitchFamily="18" charset="-34"/>
              </a:rPr>
              <a:t>ฟอร์มมาตรฐานที่กำหนดไว้ให้ในระบบ</a:t>
            </a:r>
          </a:p>
        </p:txBody>
      </p:sp>
      <p:sp>
        <p:nvSpPr>
          <p:cNvPr id="12" name="Rectangle 29"/>
          <p:cNvSpPr txBox="1">
            <a:spLocks noChangeArrowheads="1"/>
          </p:cNvSpPr>
          <p:nvPr/>
        </p:nvSpPr>
        <p:spPr bwMode="auto">
          <a:xfrm>
            <a:off x="465221" y="937332"/>
            <a:ext cx="1642732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33400" indent="-533400" algn="thaiDist" fontAlgn="b">
              <a:spcBef>
                <a:spcPts val="1200"/>
              </a:spcBef>
              <a:buClr>
                <a:schemeClr val="accent1"/>
              </a:buClr>
              <a:buSzPct val="150000"/>
              <a:buFont typeface="Wingdings" pitchFamily="2" charset="2"/>
              <a:buNone/>
              <a:defRPr/>
            </a:pPr>
            <a:r>
              <a:rPr lang="th-TH" sz="2400" b="1" i="1" u="sng" kern="0" dirty="0">
                <a:solidFill>
                  <a:schemeClr val="accent3"/>
                </a:solidFill>
                <a:latin typeface="Browallia New" pitchFamily="34" charset="-34"/>
                <a:cs typeface="Browallia New" pitchFamily="34" charset="-34"/>
              </a:rPr>
              <a:t>ประโยชน์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8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9"/>
          <p:cNvSpPr txBox="1">
            <a:spLocks noChangeArrowheads="1"/>
          </p:cNvSpPr>
          <p:nvPr/>
        </p:nvSpPr>
        <p:spPr bwMode="auto">
          <a:xfrm>
            <a:off x="642938" y="1238250"/>
            <a:ext cx="7858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 fontAlgn="b">
              <a:buFont typeface="Wingdings" pitchFamily="2" charset="2"/>
              <a:buChar char="Ø"/>
            </a:pPr>
            <a:r>
              <a:rPr lang="th-TH" b="1">
                <a:latin typeface="Browallia New" pitchFamily="34" charset="-34"/>
                <a:cs typeface="Browallia New" pitchFamily="34" charset="-34"/>
              </a:rPr>
              <a:t>เป็นระบบสำหรับให้ผู้ค้าภาครัฐสามารถยื่นขอหนังสือค้ำประกันทางอิเล็กทรอนิกส์ และหน่วยจัดซื้อก็สามารถตรวจสอบผลการอนุมัติหนังสือค้ำประกัน รวมถึงการแจ้งยึดหลักประกันและการคืนหลักประกันผ่านระบบ </a:t>
            </a:r>
            <a:r>
              <a:rPr lang="en-US" b="1">
                <a:latin typeface="Browallia New" pitchFamily="34" charset="-34"/>
                <a:cs typeface="Browallia New" pitchFamily="34" charset="-34"/>
              </a:rPr>
              <a:t>e-GP</a:t>
            </a:r>
            <a:r>
              <a:rPr lang="th-TH" b="1">
                <a:latin typeface="Browallia New" pitchFamily="34" charset="-34"/>
                <a:cs typeface="Browallia New" pitchFamily="34" charset="-34"/>
              </a:rPr>
              <a:t> โดยจะเชื่อมโยงข้อมูลกับธนาคาร </a:t>
            </a:r>
          </a:p>
          <a:p>
            <a:pPr marL="533400" indent="-533400" algn="thaiDist" fontAlgn="b">
              <a:spcBef>
                <a:spcPts val="1200"/>
              </a:spcBef>
              <a:buFont typeface="Wingdings" pitchFamily="2" charset="2"/>
              <a:buNone/>
            </a:pPr>
            <a:endParaRPr lang="th-TH" b="1">
              <a:solidFill>
                <a:srgbClr val="660033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26628" name="Group 96"/>
          <p:cNvGrpSpPr>
            <a:grpSpLocks/>
          </p:cNvGrpSpPr>
          <p:nvPr/>
        </p:nvGrpSpPr>
        <p:grpSpPr bwMode="auto">
          <a:xfrm>
            <a:off x="1428750" y="3973513"/>
            <a:ext cx="928688" cy="1019175"/>
            <a:chOff x="1172496" y="2952991"/>
            <a:chExt cx="926630" cy="1018935"/>
          </a:xfrm>
        </p:grpSpPr>
        <p:pic>
          <p:nvPicPr>
            <p:cNvPr id="266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6335" y="2952991"/>
              <a:ext cx="570994" cy="569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655" name="TextBox 18"/>
            <p:cNvSpPr txBox="1">
              <a:spLocks noChangeArrowheads="1"/>
            </p:cNvSpPr>
            <p:nvPr/>
          </p:nvSpPr>
          <p:spPr bwMode="auto">
            <a:xfrm>
              <a:off x="1172496" y="3500582"/>
              <a:ext cx="926630" cy="471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 eaLnBrk="0" hangingPunct="0"/>
              <a:r>
                <a:rPr lang="th-TH" sz="1400" b="1" i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ผู้ค้าภาครัฐ (</a:t>
              </a:r>
              <a:r>
                <a:rPr lang="en-US" sz="1400" b="1" i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Supplier)</a:t>
              </a:r>
              <a:endParaRPr lang="en-US" sz="40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6629" name="Group 95"/>
          <p:cNvGrpSpPr>
            <a:grpSpLocks/>
          </p:cNvGrpSpPr>
          <p:nvPr/>
        </p:nvGrpSpPr>
        <p:grpSpPr bwMode="auto">
          <a:xfrm>
            <a:off x="7016750" y="4000500"/>
            <a:ext cx="1214438" cy="1000125"/>
            <a:chOff x="1226867" y="2453721"/>
            <a:chExt cx="586327" cy="483541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1768" y="2453721"/>
              <a:ext cx="351363" cy="365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653" name="TextBox 22"/>
            <p:cNvSpPr txBox="1">
              <a:spLocks noChangeArrowheads="1"/>
            </p:cNvSpPr>
            <p:nvPr/>
          </p:nvSpPr>
          <p:spPr bwMode="auto">
            <a:xfrm>
              <a:off x="1226867" y="2787244"/>
              <a:ext cx="586327" cy="1500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 eaLnBrk="0" hangingPunct="0"/>
              <a:r>
                <a:rPr lang="th-TH" sz="1400" b="1" i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หน่วยงานภาครัฐ</a:t>
              </a:r>
              <a:endParaRPr lang="en-US" sz="40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26630" name="กลุ่ม 19"/>
          <p:cNvGrpSpPr>
            <a:grpSpLocks/>
          </p:cNvGrpSpPr>
          <p:nvPr/>
        </p:nvGrpSpPr>
        <p:grpSpPr bwMode="auto">
          <a:xfrm>
            <a:off x="4302125" y="4071938"/>
            <a:ext cx="785813" cy="846137"/>
            <a:chOff x="7580770" y="3924058"/>
            <a:chExt cx="785818" cy="846498"/>
          </a:xfrm>
        </p:grpSpPr>
        <p:pic>
          <p:nvPicPr>
            <p:cNvPr id="26650" name="Picture 11" descr="KTB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15272" y="3924058"/>
              <a:ext cx="531791" cy="54951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6651" name="TextBox 18"/>
            <p:cNvSpPr txBox="1">
              <a:spLocks noChangeArrowheads="1"/>
            </p:cNvSpPr>
            <p:nvPr/>
          </p:nvSpPr>
          <p:spPr bwMode="auto">
            <a:xfrm>
              <a:off x="7580770" y="4484804"/>
              <a:ext cx="785818" cy="2857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 eaLnBrk="0" hangingPunct="0"/>
              <a:r>
                <a:rPr lang="th-TH" sz="1400" b="1" i="1">
                  <a:solidFill>
                    <a:srgbClr val="000000"/>
                  </a:solidFill>
                  <a:latin typeface="Browallia New" pitchFamily="34" charset="-34"/>
                  <a:cs typeface="Browallia New" pitchFamily="34" charset="-34"/>
                </a:rPr>
                <a:t>ธนาคาร</a:t>
              </a:r>
              <a:endParaRPr lang="en-US" sz="400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1000125" y="3206750"/>
            <a:ext cx="1857375" cy="642938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ยื่นขอหนังสือค้ำประกันทางอิเล็กทรอนิกส์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786188" y="3214688"/>
            <a:ext cx="1857375" cy="642937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อนุมัติหนังสือฯ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ทางอิเล็กทรอนิกส์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675438" y="3222625"/>
            <a:ext cx="1857375" cy="642938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ตรวจสอบผลการอนุมัติ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ทางอิเล็กทรอนิกส์</a:t>
            </a:r>
          </a:p>
        </p:txBody>
      </p:sp>
      <p:sp>
        <p:nvSpPr>
          <p:cNvPr id="24" name="สี่เหลี่ยมผืนผ้า 30"/>
          <p:cNvSpPr/>
          <p:nvPr/>
        </p:nvSpPr>
        <p:spPr>
          <a:xfrm>
            <a:off x="6731000" y="5032375"/>
            <a:ext cx="1857375" cy="642938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แจ้งคืนหลักประกัน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แจ้งยึดหลักประกัน</a:t>
            </a:r>
          </a:p>
        </p:txBody>
      </p:sp>
      <p:sp>
        <p:nvSpPr>
          <p:cNvPr id="25" name="สี่เหลี่ยมผืนผ้า 31"/>
          <p:cNvSpPr/>
          <p:nvPr/>
        </p:nvSpPr>
        <p:spPr>
          <a:xfrm>
            <a:off x="3857625" y="5032375"/>
            <a:ext cx="1857375" cy="642938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ดำเนินการคืน / ยึดหลักประกัน</a:t>
            </a:r>
          </a:p>
        </p:txBody>
      </p:sp>
      <p:cxnSp>
        <p:nvCxnSpPr>
          <p:cNvPr id="26" name="ลูกศรเชื่อมต่อแบบตรง 35"/>
          <p:cNvCxnSpPr/>
          <p:nvPr/>
        </p:nvCxnSpPr>
        <p:spPr>
          <a:xfrm rot="10800000">
            <a:off x="5715000" y="5492750"/>
            <a:ext cx="10160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46"/>
          <p:cNvCxnSpPr/>
          <p:nvPr/>
        </p:nvCxnSpPr>
        <p:spPr>
          <a:xfrm>
            <a:off x="2859088" y="3405188"/>
            <a:ext cx="908050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47"/>
          <p:cNvCxnSpPr/>
          <p:nvPr/>
        </p:nvCxnSpPr>
        <p:spPr>
          <a:xfrm flipH="1">
            <a:off x="2857500" y="3609975"/>
            <a:ext cx="90646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48"/>
          <p:cNvSpPr txBox="1">
            <a:spLocks noChangeArrowheads="1"/>
          </p:cNvSpPr>
          <p:nvPr/>
        </p:nvSpPr>
        <p:spPr bwMode="auto">
          <a:xfrm>
            <a:off x="2928938" y="3595688"/>
            <a:ext cx="823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แจ้งผล</a:t>
            </a:r>
          </a:p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การอนุมัติ</a:t>
            </a:r>
          </a:p>
        </p:txBody>
      </p:sp>
      <p:cxnSp>
        <p:nvCxnSpPr>
          <p:cNvPr id="30" name="ลูกศรเชื่อมต่อแบบตรง 49"/>
          <p:cNvCxnSpPr/>
          <p:nvPr/>
        </p:nvCxnSpPr>
        <p:spPr>
          <a:xfrm>
            <a:off x="5641975" y="3514725"/>
            <a:ext cx="100806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51"/>
          <p:cNvSpPr txBox="1">
            <a:spLocks noChangeArrowheads="1"/>
          </p:cNvSpPr>
          <p:nvPr/>
        </p:nvSpPr>
        <p:spPr bwMode="auto">
          <a:xfrm>
            <a:off x="5641975" y="3571875"/>
            <a:ext cx="82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แจ้งผล</a:t>
            </a:r>
          </a:p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การอนุมัติ</a:t>
            </a:r>
          </a:p>
        </p:txBody>
      </p:sp>
      <p:sp>
        <p:nvSpPr>
          <p:cNvPr id="32" name="สี่เหลี่ยมผืนผ้า 54"/>
          <p:cNvSpPr/>
          <p:nvPr/>
        </p:nvSpPr>
        <p:spPr>
          <a:xfrm>
            <a:off x="1000125" y="5024438"/>
            <a:ext cx="1857375" cy="642937"/>
          </a:xfrm>
          <a:prstGeom prst="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ตรวจสอบผลการแจ้งคืน/ยึดหลักประกัน</a:t>
            </a:r>
          </a:p>
        </p:txBody>
      </p:sp>
      <p:cxnSp>
        <p:nvCxnSpPr>
          <p:cNvPr id="33" name="ลูกศรเชื่อมต่อแบบตรง 58"/>
          <p:cNvCxnSpPr/>
          <p:nvPr/>
        </p:nvCxnSpPr>
        <p:spPr>
          <a:xfrm rot="10800000">
            <a:off x="2849563" y="5357813"/>
            <a:ext cx="1008062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4" name="TextBox 59"/>
          <p:cNvSpPr txBox="1">
            <a:spLocks noChangeArrowheads="1"/>
          </p:cNvSpPr>
          <p:nvPr/>
        </p:nvSpPr>
        <p:spPr bwMode="auto">
          <a:xfrm>
            <a:off x="2786063" y="4857750"/>
            <a:ext cx="110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แจ้งผล</a:t>
            </a:r>
          </a:p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การดำเนินการ</a:t>
            </a:r>
          </a:p>
        </p:txBody>
      </p:sp>
      <p:sp>
        <p:nvSpPr>
          <p:cNvPr id="26645" name="TextBox 60"/>
          <p:cNvSpPr txBox="1">
            <a:spLocks noChangeArrowheads="1"/>
          </p:cNvSpPr>
          <p:nvPr/>
        </p:nvSpPr>
        <p:spPr bwMode="auto">
          <a:xfrm>
            <a:off x="5684838" y="4643438"/>
            <a:ext cx="110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แจ้งผล</a:t>
            </a:r>
          </a:p>
          <a:p>
            <a:pPr algn="ctr"/>
            <a:r>
              <a:rPr lang="th-TH" sz="1600" b="1">
                <a:latin typeface="Browallia New" pitchFamily="34" charset="-34"/>
                <a:cs typeface="Browallia New" pitchFamily="34" charset="-34"/>
              </a:rPr>
              <a:t>การดำเนินการ</a:t>
            </a:r>
          </a:p>
        </p:txBody>
      </p:sp>
      <p:cxnSp>
        <p:nvCxnSpPr>
          <p:cNvPr id="36" name="ลูกศรเชื่อมต่อแบบตรง 61"/>
          <p:cNvCxnSpPr/>
          <p:nvPr/>
        </p:nvCxnSpPr>
        <p:spPr>
          <a:xfrm rot="10800000" flipH="1">
            <a:off x="5730875" y="5286375"/>
            <a:ext cx="10160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62"/>
          <p:cNvSpPr/>
          <p:nvPr/>
        </p:nvSpPr>
        <p:spPr>
          <a:xfrm>
            <a:off x="6913563" y="5072063"/>
            <a:ext cx="1500187" cy="23018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8" name="สี่เหลี่ยมผืนผ้า 63"/>
          <p:cNvSpPr/>
          <p:nvPr/>
        </p:nvSpPr>
        <p:spPr>
          <a:xfrm>
            <a:off x="6929438" y="5357813"/>
            <a:ext cx="1500187" cy="23018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0238"/>
          </a:xfrm>
        </p:spPr>
        <p:txBody>
          <a:bodyPr/>
          <a:lstStyle/>
          <a:p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การยื่นหนังสือค้ำประกัน (</a:t>
            </a:r>
            <a:r>
              <a:rPr lang="en-US" b="1" smtClean="0">
                <a:latin typeface="Browallia New" pitchFamily="34" charset="-34"/>
                <a:cs typeface="Browallia New" pitchFamily="34" charset="-34"/>
              </a:rPr>
              <a:t>Bank Guarantee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1447800"/>
            <a:ext cx="8229600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792163"/>
          </a:xfrm>
        </p:spPr>
        <p:txBody>
          <a:bodyPr/>
          <a:lstStyle/>
          <a:p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การยื่นหนังสือค้ำประกัน (</a:t>
            </a:r>
            <a:r>
              <a:rPr lang="en-US" b="1" smtClean="0">
                <a:latin typeface="Browallia New" pitchFamily="34" charset="-34"/>
                <a:cs typeface="Browallia New" pitchFamily="34" charset="-34"/>
              </a:rPr>
              <a:t>Bank Guarantee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b="1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888">
            <a:off x="6480175" y="4405313"/>
            <a:ext cx="2209800" cy="175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" y="272256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4252913"/>
            <a:ext cx="1981200" cy="471487"/>
          </a:xfrm>
          <a:prstGeom prst="rect">
            <a:avLst/>
          </a:prstGeom>
          <a:solidFill>
            <a:srgbClr val="596DD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th-TH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0238"/>
          </a:xfrm>
        </p:spPr>
        <p:txBody>
          <a:bodyPr/>
          <a:lstStyle/>
          <a:p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การยื่นหนังสือค้ำประกัน (</a:t>
            </a:r>
            <a:r>
              <a:rPr lang="en-US" b="1" smtClean="0">
                <a:latin typeface="Browallia New" pitchFamily="34" charset="-34"/>
                <a:cs typeface="Browallia New" pitchFamily="34" charset="-34"/>
              </a:rPr>
              <a:t>Bank Guarantee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)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462" y="5253037"/>
            <a:ext cx="1605338" cy="10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105400"/>
            <a:ext cx="1369375" cy="133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9"/>
          <p:cNvSpPr txBox="1">
            <a:spLocks noChangeArrowheads="1"/>
          </p:cNvSpPr>
          <p:nvPr/>
        </p:nvSpPr>
        <p:spPr bwMode="auto">
          <a:xfrm>
            <a:off x="490868" y="1295400"/>
            <a:ext cx="1185532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33400" indent="-533400" algn="ctr" fontAlgn="b">
              <a:spcBef>
                <a:spcPts val="1200"/>
              </a:spcBef>
              <a:buClr>
                <a:schemeClr val="accent1"/>
              </a:buClr>
              <a:buSzPct val="150000"/>
              <a:buFont typeface="Wingdings" pitchFamily="2" charset="2"/>
              <a:buNone/>
              <a:defRPr/>
            </a:pPr>
            <a:r>
              <a:rPr lang="th-TH" sz="2400" b="1" i="1" u="sng" kern="0" dirty="0">
                <a:solidFill>
                  <a:schemeClr val="accent3"/>
                </a:solidFill>
                <a:latin typeface="Browallia New" pitchFamily="34" charset="-34"/>
                <a:cs typeface="Browallia New" pitchFamily="34" charset="-34"/>
              </a:rPr>
              <a:t>ประโยชน์</a:t>
            </a:r>
          </a:p>
        </p:txBody>
      </p:sp>
      <p:grpSp>
        <p:nvGrpSpPr>
          <p:cNvPr id="28680" name="Group 6"/>
          <p:cNvGrpSpPr>
            <a:grpSpLocks/>
          </p:cNvGrpSpPr>
          <p:nvPr/>
        </p:nvGrpSpPr>
        <p:grpSpPr bwMode="auto">
          <a:xfrm>
            <a:off x="381000" y="1749425"/>
            <a:ext cx="8534400" cy="1703388"/>
            <a:chOff x="1536" y="1898"/>
            <a:chExt cx="2736" cy="210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1536" y="1898"/>
              <a:ext cx="2736" cy="2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th-TH" sz="180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1563" y="1903"/>
              <a:ext cx="268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33400" indent="-533400" algn="thaiDist" fontAlgn="b">
                <a:spcBef>
                  <a:spcPts val="1200"/>
                </a:spcBef>
                <a:buClr>
                  <a:schemeClr val="accent1"/>
                </a:buClr>
                <a:buSzPct val="150000"/>
                <a:defRPr/>
              </a:pPr>
              <a:r>
                <a:rPr lang="th-TH" sz="2400" b="1" i="1" u="sng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ผู้ค้า</a:t>
              </a:r>
            </a:p>
            <a:p>
              <a:pPr marL="533400" indent="-533400" algn="thaiDist" fontAlgn="b">
                <a:buSzPct val="150000"/>
                <a:buFont typeface="Arial" pitchFamily="34" charset="0"/>
                <a:buChar char="•"/>
                <a:defRPr/>
              </a:pPr>
              <a:r>
                <a:rPr lang="th-TH" sz="2400" b="1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สามารถจัดทำคำขอหนังสือค้ำประกันของธนาคารผ่านทางระบบ</a:t>
              </a:r>
            </a:p>
            <a:p>
              <a:pPr marL="533400" indent="-533400" algn="thaiDist" fontAlgn="b">
                <a:buSzPct val="150000"/>
                <a:buFont typeface="Arial" pitchFamily="34" charset="0"/>
                <a:buChar char="•"/>
                <a:defRPr/>
              </a:pPr>
              <a:r>
                <a:rPr lang="th-TH" sz="2400" b="1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สามารถค้นหาและตรวจสอบการอนุมัติหนังสือค้ำประกันของธนาคาร</a:t>
              </a:r>
            </a:p>
            <a:p>
              <a:pPr marL="533400" indent="-533400" algn="thaiDist" fontAlgn="b">
                <a:buSzPct val="150000"/>
                <a:buFont typeface="Arial" pitchFamily="34" charset="0"/>
                <a:buChar char="•"/>
                <a:defRPr/>
              </a:pPr>
              <a:r>
                <a:rPr lang="th-TH" sz="2400" b="1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เมื่อหน่วยจัดซื้อแจ้งคืน / ยึดหลักประกัน ผู้ค้าจะได้รับแจ้งข้อมูลดังกล่าว</a:t>
              </a:r>
            </a:p>
          </p:txBody>
        </p:sp>
      </p:grpSp>
      <p:grpSp>
        <p:nvGrpSpPr>
          <p:cNvPr id="28681" name="Group 6"/>
          <p:cNvGrpSpPr>
            <a:grpSpLocks/>
          </p:cNvGrpSpPr>
          <p:nvPr/>
        </p:nvGrpSpPr>
        <p:grpSpPr bwMode="auto">
          <a:xfrm>
            <a:off x="381000" y="3549650"/>
            <a:ext cx="8534400" cy="1590675"/>
            <a:chOff x="1536" y="1899"/>
            <a:chExt cx="2736" cy="210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1536" y="1899"/>
              <a:ext cx="2736" cy="2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th-TH" sz="1800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gray">
            <a:xfrm>
              <a:off x="1560" y="1923"/>
              <a:ext cx="2689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33400" indent="-533400" algn="thaiDist" fontAlgn="b">
                <a:spcBef>
                  <a:spcPts val="1200"/>
                </a:spcBef>
                <a:buClr>
                  <a:schemeClr val="accent1"/>
                </a:buClr>
                <a:buSzPct val="150000"/>
                <a:defRPr/>
              </a:pPr>
              <a:r>
                <a:rPr lang="th-TH" sz="2400" b="1" i="1" u="sng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หน่วยจัดซื้อ</a:t>
              </a:r>
            </a:p>
            <a:p>
              <a:pPr marL="533400" indent="-533400" algn="thaiDist" fontAlgn="b">
                <a:buSzPct val="150000"/>
                <a:buFont typeface="Arial" pitchFamily="34" charset="0"/>
                <a:buChar char="•"/>
                <a:defRPr/>
              </a:pPr>
              <a:r>
                <a:rPr lang="th-TH" sz="2400" b="1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สามารถค้นหาและตรวจสอบการอนุมัติหนังสือค้ำประกันของธนาคาร</a:t>
              </a:r>
            </a:p>
            <a:p>
              <a:pPr marL="533400" indent="-533400" algn="thaiDist" fontAlgn="b">
                <a:buSzPct val="150000"/>
                <a:buFont typeface="Arial" pitchFamily="34" charset="0"/>
                <a:buChar char="•"/>
                <a:defRPr/>
              </a:pPr>
              <a:r>
                <a:rPr lang="th-TH" sz="2400" b="1" kern="0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สามารถแจ้งคืน / ยึดหลักประกัน ให้ผู้ค้าและธนาคารผู้ค้ำประกันทราบ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0238"/>
          </a:xfrm>
        </p:spPr>
        <p:txBody>
          <a:bodyPr/>
          <a:lstStyle/>
          <a:p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การซื้อเอกสารทางอิเล็กทรอนิกส์</a:t>
            </a:r>
          </a:p>
        </p:txBody>
      </p:sp>
      <p:sp>
        <p:nvSpPr>
          <p:cNvPr id="18435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696200" cy="441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33400" indent="-533400" algn="thaiDist" eaLnBrk="1" fontAlgn="b" hangingPunct="1">
              <a:spcBef>
                <a:spcPts val="3000"/>
              </a:spcBef>
              <a:buClrTx/>
              <a:buFont typeface="Wingdings" pitchFamily="2" charset="2"/>
              <a:buChar char="Ø"/>
              <a:defRPr/>
            </a:pPr>
            <a:endParaRPr lang="th-TH" sz="800" dirty="0" smtClean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wallia New" pitchFamily="34" charset="-34"/>
              <a:cs typeface="Browallia New" pitchFamily="34" charset="-34"/>
            </a:endParaRPr>
          </a:p>
          <a:p>
            <a:pPr marL="533400" indent="-533400" algn="thaiDist" eaLnBrk="1" fontAlgn="b" hangingPunct="1"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r>
              <a:rPr lang="th-TH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โครงการที่หน่วยจัดซื้อจำหน่ายเอกสาร ผู้ค้าสามารถชำระเงิน</a:t>
            </a:r>
          </a:p>
          <a:p>
            <a:pPr marL="533400" indent="-15875" algn="thaiDist" eaLnBrk="1" fontAlgn="b" hangingPunct="1">
              <a:spcBef>
                <a:spcPts val="0"/>
              </a:spcBef>
              <a:buClrTx/>
              <a:buFont typeface="Wingdings" pitchFamily="2" charset="2"/>
              <a:buNone/>
              <a:defRPr/>
            </a:pPr>
            <a:r>
              <a:rPr lang="th-TH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ค่าซื้อเอกสารทางธนาคารผ่านช่องทางต่าง ๆ ดังนี้</a:t>
            </a:r>
          </a:p>
          <a:p>
            <a:pPr marL="933450" lvl="1" indent="-396875" algn="thaiDist" fontAlgn="b">
              <a:spcBef>
                <a:spcPct val="0"/>
              </a:spcBef>
              <a:buClrTx/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ชำระเงินผ่านเคาเตอร์ธนาคาร โดยพิมพ์ใบชำระเงิน </a:t>
            </a:r>
            <a:r>
              <a:rPr lang="en-US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(Pay in Slip) </a:t>
            </a:r>
            <a:r>
              <a:rPr lang="th-TH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ในระบบ </a:t>
            </a:r>
            <a:r>
              <a:rPr lang="en-US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e-GP </a:t>
            </a:r>
            <a:r>
              <a:rPr lang="th-TH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แล้วนำไปชำระเงินที่เคาเตอร์ธนาคาร ทุกธนาคาร ทุกสาขาทั่วประเทศ</a:t>
            </a:r>
          </a:p>
          <a:p>
            <a:pPr marL="933450" lvl="1" indent="-396875" algn="thaiDist" eaLnBrk="1" fontAlgn="b" hangingPunct="1">
              <a:spcBef>
                <a:spcPct val="0"/>
              </a:spcBef>
              <a:buClrTx/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ชำระเงินทางอิเล็กทรอนิกส์ </a:t>
            </a:r>
            <a:r>
              <a:rPr lang="en-US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(e-Banking) </a:t>
            </a:r>
            <a:r>
              <a:rPr lang="th-TH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โดยผู้ค้าต้องเปิดบัญชีและเปิดใช้บริการกับธนาคาร จึงจะสามารถดำเนินการชำระเงินผ่านระบบ </a:t>
            </a:r>
            <a:r>
              <a:rPr lang="en-US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e-Banking </a:t>
            </a:r>
            <a:r>
              <a:rPr lang="th-TH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ของธนาคารได้</a:t>
            </a:r>
          </a:p>
          <a:p>
            <a:pPr marL="533400" indent="-533400" algn="thaiDist" eaLnBrk="1" fontAlgn="b" hangingPunct="1">
              <a:spcBef>
                <a:spcPts val="1200"/>
              </a:spcBef>
              <a:buClrTx/>
              <a:buFont typeface="Wingdings" pitchFamily="2" charset="2"/>
              <a:buChar char="Ø"/>
              <a:defRPr/>
            </a:pPr>
            <a:r>
              <a:rPr lang="th-TH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rPr>
              <a:t>หน่วยจัดซื้อสามารถค้นหาและตรวจสอบข้อมูลการโอนเงินการซื้อเอกสารทางอิเล็กทรอนิกส์เข้าบัญชีของหน่วยจัดซื้อได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563563"/>
          </a:xfrm>
        </p:spPr>
        <p:txBody>
          <a:bodyPr/>
          <a:lstStyle/>
          <a:p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การซื้อเอกสารทางอิเล็กทรอนิกส์</a:t>
            </a:r>
            <a:endParaRPr lang="th-TH" sz="3600" b="1" smtClean="0"/>
          </a:p>
        </p:txBody>
      </p:sp>
      <p:grpSp>
        <p:nvGrpSpPr>
          <p:cNvPr id="30723" name="Group 6"/>
          <p:cNvGrpSpPr>
            <a:grpSpLocks/>
          </p:cNvGrpSpPr>
          <p:nvPr/>
        </p:nvGrpSpPr>
        <p:grpSpPr bwMode="auto">
          <a:xfrm>
            <a:off x="381000" y="1371600"/>
            <a:ext cx="8534400" cy="468313"/>
            <a:chOff x="1536" y="1892"/>
            <a:chExt cx="2736" cy="295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th-TH" sz="1800" dirty="0">
                <a:solidFill>
                  <a:schemeClr val="bg1"/>
                </a:solidFill>
              </a:endParaRPr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gray">
            <a:xfrm>
              <a:off x="1563" y="1892"/>
              <a:ext cx="26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</a:rPr>
                <a:t>ผู้ค้าสามารถซื้อเอกสารประกวดราคา</a:t>
              </a:r>
              <a:r>
                <a:rPr lang="en-US" sz="2400" b="1">
                  <a:solidFill>
                    <a:schemeClr val="bg1"/>
                  </a:solidFill>
                  <a:latin typeface="Angsana New" pitchFamily="18" charset="-34"/>
                </a:rPr>
                <a:t> online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</a:rPr>
                <a:t>เพื่อลดการเจอหน้าระหว่างผู้ค้าและส่วนราชการ</a:t>
              </a:r>
              <a:endParaRPr lang="en-US" sz="2400" b="1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 cstate="print"/>
          <a:srcRect l="9349" t="1720" r="2504" b="3656"/>
          <a:stretch>
            <a:fillRect/>
          </a:stretch>
        </p:blipFill>
        <p:spPr bwMode="auto">
          <a:xfrm>
            <a:off x="1752600" y="1943100"/>
            <a:ext cx="5105400" cy="425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25" name="Picture 11" descr="KTB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4429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26" name="Picture 12" descr="logo-gs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209800"/>
            <a:ext cx="512763" cy="533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27" name="Picture 13" descr="ธกส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7788" y="3200400"/>
            <a:ext cx="373062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28" name="Picture 14" descr="sm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300" y="4495800"/>
            <a:ext cx="317500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29" name="Picture 15" descr="exim"/>
          <p:cNvPicPr>
            <a:picLocks noChangeAspect="1" noChangeArrowheads="1"/>
          </p:cNvPicPr>
          <p:nvPr/>
        </p:nvPicPr>
        <p:blipFill>
          <a:blip r:embed="rId9" cstate="print"/>
          <a:srcRect l="12988" r="17506" b="5119"/>
          <a:stretch>
            <a:fillRect/>
          </a:stretch>
        </p:blipFill>
        <p:spPr bwMode="auto">
          <a:xfrm>
            <a:off x="304800" y="4103688"/>
            <a:ext cx="685800" cy="261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30" name="Picture 16" descr="Logo_gh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</a:blip>
          <a:srcRect r="78667"/>
          <a:stretch>
            <a:fillRect/>
          </a:stretch>
        </p:blipFill>
        <p:spPr bwMode="auto">
          <a:xfrm>
            <a:off x="8385175" y="5334000"/>
            <a:ext cx="377825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31" name="Picture 17" descr="scib"/>
          <p:cNvPicPr>
            <a:picLocks noChangeAspect="1" noChangeArrowheads="1"/>
          </p:cNvPicPr>
          <p:nvPr/>
        </p:nvPicPr>
        <p:blipFill>
          <a:blip r:embed="rId11" cstate="print"/>
          <a:srcRect l="2560" t="4298" r="81920" b="18626"/>
          <a:stretch>
            <a:fillRect/>
          </a:stretch>
        </p:blipFill>
        <p:spPr bwMode="auto">
          <a:xfrm>
            <a:off x="8397875" y="3733800"/>
            <a:ext cx="477838" cy="533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32" name="Picture 19" descr="isbt"/>
          <p:cNvPicPr>
            <a:picLocks noChangeAspect="1" noChangeArrowheads="1"/>
          </p:cNvPicPr>
          <p:nvPr/>
        </p:nvPicPr>
        <p:blipFill>
          <a:blip r:embed="rId12" cstate="print"/>
          <a:srcRect l="32452" r="32452" b="15627"/>
          <a:stretch>
            <a:fillRect/>
          </a:stretch>
        </p:blipFill>
        <p:spPr bwMode="auto">
          <a:xfrm>
            <a:off x="992188" y="3200400"/>
            <a:ext cx="4492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33" name="Picture 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5029200"/>
            <a:ext cx="9144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5791200"/>
            <a:ext cx="990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nmt.or.th/chiangrai/wiangchai/DocLib4/Pic/gprocurement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59612" y="6468175"/>
            <a:ext cx="1855788" cy="37115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8" name="Rectangle 29"/>
          <p:cNvSpPr txBox="1">
            <a:spLocks noChangeArrowheads="1"/>
          </p:cNvSpPr>
          <p:nvPr/>
        </p:nvSpPr>
        <p:spPr bwMode="auto">
          <a:xfrm>
            <a:off x="465221" y="937332"/>
            <a:ext cx="1058779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33400" indent="-533400" algn="thaiDist" fontAlgn="b">
              <a:spcBef>
                <a:spcPts val="1200"/>
              </a:spcBef>
              <a:buClr>
                <a:schemeClr val="accent1"/>
              </a:buClr>
              <a:buSzPct val="150000"/>
              <a:buFont typeface="Wingdings" pitchFamily="2" charset="2"/>
              <a:buNone/>
              <a:defRPr/>
            </a:pPr>
            <a:r>
              <a:rPr lang="th-TH" sz="2400" b="1" i="1" u="sng" kern="0" dirty="0">
                <a:solidFill>
                  <a:schemeClr val="accent3"/>
                </a:solidFill>
                <a:latin typeface="Browallia New" pitchFamily="34" charset="-34"/>
                <a:cs typeface="Browallia New" pitchFamily="34" charset="-34"/>
              </a:rPr>
              <a:t>ประโยชน์</a:t>
            </a:r>
          </a:p>
        </p:txBody>
      </p:sp>
      <p:sp>
        <p:nvSpPr>
          <p:cNvPr id="20" name="สี่เหลี่ยมมุมมน 8">
            <a:hlinkClick r:id="rId16" action="ppaction://hlinksldjump"/>
          </p:cNvPr>
          <p:cNvSpPr/>
          <p:nvPr/>
        </p:nvSpPr>
        <p:spPr>
          <a:xfrm>
            <a:off x="5715000" y="6461125"/>
            <a:ext cx="1114425" cy="38893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กลับ</a:t>
            </a: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สู่หน้าหลัก</a:t>
            </a:r>
            <a:endParaRPr lang="th-TH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A03FB-6B05-4019-AC5E-DE95F30943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30238"/>
          </a:xfrm>
        </p:spPr>
        <p:txBody>
          <a:bodyPr/>
          <a:lstStyle/>
          <a:p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การเชื่อมโยงข้อมูลกับหน่วยงานอื่น</a:t>
            </a:r>
          </a:p>
        </p:txBody>
      </p:sp>
      <p:sp>
        <p:nvSpPr>
          <p:cNvPr id="21507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215741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33400" indent="-533400" algn="thaiDist" eaLnBrk="1" fontAlgn="b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th-TH" sz="1100" dirty="0" smtClean="0">
              <a:latin typeface="Browallia New" pitchFamily="34" charset="-34"/>
              <a:cs typeface="Browallia New" pitchFamily="34" charset="-34"/>
            </a:endParaRPr>
          </a:p>
          <a:p>
            <a:pPr marL="533400" indent="-533400" algn="thaiDist" eaLnBrk="1" fontAlgn="b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ระบบ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GFMIS</a:t>
            </a:r>
          </a:p>
          <a:p>
            <a:pPr marL="933450" lvl="1" indent="-396875" algn="thaiDist" eaLnBrk="1" fontAlgn="b" hangingPunct="1">
              <a:spcBef>
                <a:spcPct val="0"/>
              </a:spcBef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ข้อมูลแผนงบประมาณ</a:t>
            </a:r>
          </a:p>
          <a:p>
            <a:pPr marL="933450" lvl="1" indent="-396875" algn="thaiDist" eaLnBrk="1" fontAlgn="b" hangingPunct="1">
              <a:spcBef>
                <a:spcPct val="0"/>
              </a:spcBef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ข้อมูลใบสั่งซื้อสั่งจ้าง 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(PO)</a:t>
            </a:r>
          </a:p>
          <a:p>
            <a:pPr marL="933450" lvl="1" indent="-396875" algn="thaiDist" eaLnBrk="1" fontAlgn="b" hangingPunct="1">
              <a:spcBef>
                <a:spcPct val="0"/>
              </a:spcBef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ข้อมูลตรวจรับและเบิกจ่าย</a:t>
            </a:r>
            <a:endParaRPr lang="en-US" b="1" dirty="0" smtClean="0">
              <a:latin typeface="Browallia New" pitchFamily="34" charset="-34"/>
              <a:cs typeface="Browallia New" pitchFamily="34" charset="-34"/>
            </a:endParaRPr>
          </a:p>
          <a:p>
            <a:pPr marL="933450" lvl="1" indent="-396875" algn="thaiDist" eaLnBrk="1" fontAlgn="b" hangingPunct="1">
              <a:spcBef>
                <a:spcPct val="0"/>
              </a:spcBef>
              <a:buSzPct val="80000"/>
              <a:buFont typeface="Arial" pitchFamily="34" charset="0"/>
              <a:buChar char="•"/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ข้อมูล 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GPSC</a:t>
            </a:r>
          </a:p>
        </p:txBody>
      </p:sp>
      <p:pic>
        <p:nvPicPr>
          <p:cNvPr id="4" name="Picture 2" descr="http://www.nmt.or.th/chiangrai/wiangchai/DocLib4/Pic/gprocur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612" y="6468175"/>
            <a:ext cx="1855788" cy="37115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52" name="Picture 4" descr="http://www.istockphoto.com/file_thumbview_approve/4056755/2/istockphoto_4056755-connec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775" y="1981200"/>
            <a:ext cx="3857625" cy="35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9"/>
          <p:cNvSpPr txBox="1">
            <a:spLocks noChangeArrowheads="1"/>
          </p:cNvSpPr>
          <p:nvPr/>
        </p:nvSpPr>
        <p:spPr bwMode="auto">
          <a:xfrm>
            <a:off x="685800" y="4381499"/>
            <a:ext cx="3810000" cy="12137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33400" indent="-533400" algn="thaiDist" fontAlgn="b">
              <a:spcBef>
                <a:spcPts val="1200"/>
              </a:spcBef>
              <a:buClr>
                <a:schemeClr val="accent1"/>
              </a:buClr>
              <a:buSzPct val="150000"/>
              <a:buFont typeface="Wingdings" pitchFamily="2" charset="2"/>
              <a:buChar char="Ø"/>
              <a:defRPr/>
            </a:pPr>
            <a:endParaRPr lang="th-TH" sz="100" b="1" kern="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533400" indent="-533400" algn="thaiDist" fontAlgn="b">
              <a:spcBef>
                <a:spcPts val="1200"/>
              </a:spcBef>
              <a:buSzPct val="150000"/>
              <a:buFont typeface="Wingdings" pitchFamily="2" charset="2"/>
              <a:buChar char="ü"/>
              <a:defRPr/>
            </a:pPr>
            <a:r>
              <a:rPr lang="th-TH" b="1" kern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ศูนย์ข้อมูลที่ปรึกษาไทย</a:t>
            </a:r>
          </a:p>
          <a:p>
            <a:pPr marL="933450" lvl="1" indent="-396875" algn="thaiDist" fontAlgn="b">
              <a:buSzPct val="80000"/>
              <a:buFont typeface="Arial" pitchFamily="34" charset="0"/>
              <a:buChar char="•"/>
              <a:defRPr/>
            </a:pPr>
            <a:r>
              <a:rPr lang="th-TH" sz="2400" b="1" kern="0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ตรวจสอบข้อมูลที่ปรึกษา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2A31B-B3FD-46C1-B025-6DBE283C515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563563"/>
          </a:xfrm>
        </p:spPr>
        <p:txBody>
          <a:bodyPr/>
          <a:lstStyle/>
          <a:p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ขั้นตอนการเชื่อมโยงระหว่าง </a:t>
            </a:r>
            <a:r>
              <a:rPr lang="en-US" sz="2800" b="1" smtClean="0">
                <a:latin typeface="Browallia New" pitchFamily="34" charset="-34"/>
                <a:cs typeface="Browallia New" pitchFamily="34" charset="-34"/>
              </a:rPr>
              <a:t>e-GP </a:t>
            </a:r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กับ </a:t>
            </a:r>
            <a:r>
              <a:rPr lang="en-US" sz="2800" b="1" smtClean="0">
                <a:latin typeface="Browallia New" pitchFamily="34" charset="-34"/>
                <a:cs typeface="Browallia New" pitchFamily="34" charset="-34"/>
              </a:rPr>
              <a:t>GFMIS</a:t>
            </a:r>
            <a:endParaRPr lang="th-TH" sz="2800" b="1" smtClean="0"/>
          </a:p>
        </p:txBody>
      </p:sp>
      <p:pic>
        <p:nvPicPr>
          <p:cNvPr id="17" name="Picture 2" descr="http://www.nmt.or.th/chiangrai/wiangchai/DocLib4/Pic/gprocur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612" y="6468175"/>
            <a:ext cx="1855788" cy="37115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32" name="TextBox 4"/>
          <p:cNvSpPr txBox="1"/>
          <p:nvPr/>
        </p:nvSpPr>
        <p:spPr>
          <a:xfrm>
            <a:off x="138113" y="1219200"/>
            <a:ext cx="5010150" cy="5715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68288" indent="-268288" fontAlgn="auto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94000"/>
              <a:buFont typeface="Calibri" pitchFamily="34" charset="0"/>
              <a:buChar char="»"/>
              <a:defRPr/>
            </a:pP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การเชื่อมโยง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PO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2773" name="table"/>
          <p:cNvPicPr>
            <a:picLocks noChangeAspect="1"/>
          </p:cNvPicPr>
          <p:nvPr/>
        </p:nvPicPr>
        <p:blipFill>
          <a:blip r:embed="rId4" cstate="print"/>
          <a:srcRect b="25848"/>
          <a:stretch>
            <a:fillRect/>
          </a:stretch>
        </p:blipFill>
        <p:spPr bwMode="auto">
          <a:xfrm>
            <a:off x="457200" y="1828800"/>
            <a:ext cx="7950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76388" y="2647950"/>
            <a:ext cx="1714500" cy="868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ค้นหาเลขที่โครงการ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5505450" y="2836863"/>
            <a:ext cx="1714500" cy="479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สัญญา</a:t>
            </a:r>
          </a:p>
        </p:txBody>
      </p:sp>
      <p:sp>
        <p:nvSpPr>
          <p:cNvPr id="32776" name="Text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434013" y="4013200"/>
            <a:ext cx="1714500" cy="8683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" pitchFamily="34" charset="0"/>
                <a:cs typeface="Arial" pitchFamily="34" charset="0"/>
              </a:rPr>
              <a:t>Update </a:t>
            </a:r>
            <a:r>
              <a:rPr lang="th-TH" sz="1800" b="1">
                <a:latin typeface="Arial" pitchFamily="34" charset="0"/>
                <a:cs typeface="Arial" pitchFamily="34" charset="0"/>
              </a:rPr>
              <a:t>สถานะในระบบ</a:t>
            </a:r>
          </a:p>
        </p:txBody>
      </p:sp>
      <p:cxnSp>
        <p:nvCxnSpPr>
          <p:cNvPr id="37" name="Straight Arrow Connector 36"/>
          <p:cNvCxnSpPr>
            <a:stCxn id="32775" idx="1"/>
            <a:endCxn id="32774" idx="3"/>
          </p:cNvCxnSpPr>
          <p:nvPr/>
        </p:nvCxnSpPr>
        <p:spPr>
          <a:xfrm rot="10800000" flipV="1">
            <a:off x="3290888" y="3076575"/>
            <a:ext cx="2214562" cy="4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76388" y="4210050"/>
            <a:ext cx="1714500" cy="479425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จัดทำ 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PO</a:t>
            </a:r>
            <a:endParaRPr lang="th-TH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>
            <a:stCxn id="32774" idx="2"/>
            <a:endCxn id="32778" idx="0"/>
          </p:cNvCxnSpPr>
          <p:nvPr/>
        </p:nvCxnSpPr>
        <p:spPr>
          <a:xfrm rot="5400000">
            <a:off x="2086769" y="3863182"/>
            <a:ext cx="6953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778" idx="3"/>
            <a:endCxn id="32776" idx="1"/>
          </p:cNvCxnSpPr>
          <p:nvPr/>
        </p:nvCxnSpPr>
        <p:spPr>
          <a:xfrm flipV="1">
            <a:off x="3290888" y="4446588"/>
            <a:ext cx="2143125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TextBox 24"/>
          <p:cNvSpPr txBox="1">
            <a:spLocks noChangeArrowheads="1"/>
          </p:cNvSpPr>
          <p:nvPr/>
        </p:nvSpPr>
        <p:spPr bwMode="auto">
          <a:xfrm>
            <a:off x="3346450" y="2671763"/>
            <a:ext cx="20875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600" b="1">
                <a:latin typeface="Arial" pitchFamily="34" charset="0"/>
                <a:cs typeface="Arial" pitchFamily="34" charset="0"/>
              </a:rPr>
              <a:t>ข้อมูลที่เกี่ยวข้อง</a:t>
            </a:r>
          </a:p>
          <a:p>
            <a:pPr algn="ctr"/>
            <a:r>
              <a:rPr lang="th-TH" sz="1600" b="1">
                <a:latin typeface="Arial" pitchFamily="34" charset="0"/>
                <a:cs typeface="Arial" pitchFamily="34" charset="0"/>
              </a:rPr>
              <a:t>สำหรับจัดทำ </a:t>
            </a:r>
            <a:r>
              <a:rPr lang="en-US" sz="1600" b="1">
                <a:latin typeface="Arial" pitchFamily="34" charset="0"/>
                <a:cs typeface="Arial" pitchFamily="34" charset="0"/>
              </a:rPr>
              <a:t>PO</a:t>
            </a:r>
            <a:endParaRPr lang="th-TH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TextBox 25"/>
          <p:cNvSpPr txBox="1">
            <a:spLocks noChangeArrowheads="1"/>
          </p:cNvSpPr>
          <p:nvPr/>
        </p:nvSpPr>
        <p:spPr bwMode="auto">
          <a:xfrm>
            <a:off x="3290888" y="4068763"/>
            <a:ext cx="20716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600" b="1">
                <a:latin typeface="Arial" pitchFamily="34" charset="0"/>
                <a:cs typeface="Arial" pitchFamily="34" charset="0"/>
              </a:rPr>
              <a:t>ข้อมูลเลขที่ </a:t>
            </a:r>
            <a:r>
              <a:rPr lang="en-US" sz="1600" b="1">
                <a:latin typeface="Arial" pitchFamily="34" charset="0"/>
                <a:cs typeface="Arial" pitchFamily="34" charset="0"/>
              </a:rPr>
              <a:t>PO </a:t>
            </a:r>
            <a:r>
              <a:rPr lang="th-TH" sz="1600" b="1">
                <a:latin typeface="Arial" pitchFamily="34" charset="0"/>
                <a:cs typeface="Arial" pitchFamily="34" charset="0"/>
              </a:rPr>
              <a:t>และ</a:t>
            </a:r>
          </a:p>
          <a:p>
            <a:pPr algn="ctr"/>
            <a:r>
              <a:rPr lang="th-TH" sz="1600" b="1">
                <a:latin typeface="Arial" pitchFamily="34" charset="0"/>
                <a:cs typeface="Arial" pitchFamily="34" charset="0"/>
              </a:rPr>
              <a:t>สถานะการเบิกจ่าย</a:t>
            </a:r>
          </a:p>
        </p:txBody>
      </p:sp>
      <p:sp>
        <p:nvSpPr>
          <p:cNvPr id="43" name="Oval Callout 42">
            <a:hlinkClick r:id="rId8" action="ppaction://hlinksldjump"/>
          </p:cNvPr>
          <p:cNvSpPr/>
          <p:nvPr/>
        </p:nvSpPr>
        <p:spPr>
          <a:xfrm>
            <a:off x="6862763" y="1504950"/>
            <a:ext cx="2143125" cy="1428750"/>
          </a:xfrm>
          <a:prstGeom prst="wedgeEllipseCallout">
            <a:avLst>
              <a:gd name="adj1" fmla="val -49339"/>
              <a:gd name="adj2" fmla="val 62500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2000" b="1" dirty="0"/>
              <a:t>ตรวจสอบข้อมูลหลักผู้ขายจากฐานข้อมูลระบบ </a:t>
            </a:r>
            <a:r>
              <a:rPr lang="en-US" sz="2000" b="1" dirty="0"/>
              <a:t>GFMIS</a:t>
            </a:r>
            <a:endParaRPr lang="th-TH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white">
          <a:xfrm>
            <a:off x="685800" y="3810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th-TH" sz="32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ประโยชน์ที่ได้รับ</a:t>
            </a:r>
            <a:endParaRPr lang="en-US" sz="3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2438" y="1576388"/>
            <a:ext cx="8191500" cy="995362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990033"/>
                </a:solidFill>
                <a:latin typeface="Browallia New" pitchFamily="34" charset="-34"/>
                <a:cs typeface="Browallia New" pitchFamily="34" charset="-34"/>
              </a:rPr>
              <a:t>e-GP </a:t>
            </a:r>
            <a:r>
              <a:rPr lang="th-TH" b="1" dirty="0">
                <a:solidFill>
                  <a:srgbClr val="990033"/>
                </a:solidFill>
                <a:latin typeface="Browallia New" pitchFamily="34" charset="-34"/>
                <a:cs typeface="Browallia New" pitchFamily="34" charset="-34"/>
              </a:rPr>
              <a:t> คือ ศูนย์กลางที่เป็นหน้าต่างในการบริการข้อมูล และดำเนินธุรกรรมทางการจัดซื้อจัดจ้างด้วยระบบอิเล็กทรอนิกส์</a:t>
            </a: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36563" y="3303588"/>
            <a:ext cx="1857375" cy="1857375"/>
            <a:chOff x="762001" y="1946209"/>
            <a:chExt cx="2057400" cy="2057400"/>
          </a:xfrm>
        </p:grpSpPr>
        <p:sp>
          <p:nvSpPr>
            <p:cNvPr id="5" name="Oval 4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36838" y="3375025"/>
            <a:ext cx="1785937" cy="1785938"/>
            <a:chOff x="3895725" y="4267200"/>
            <a:chExt cx="1371600" cy="1371600"/>
          </a:xfrm>
        </p:grpSpPr>
        <p:sp>
          <p:nvSpPr>
            <p:cNvPr id="9" name="Rounded Rectangle 8"/>
            <p:cNvSpPr/>
            <p:nvPr/>
          </p:nvSpPr>
          <p:spPr>
            <a:xfrm>
              <a:off x="3895725" y="4267200"/>
              <a:ext cx="1371600" cy="1371600"/>
            </a:xfrm>
            <a:prstGeom prst="roundRect">
              <a:avLst/>
            </a:prstGeom>
            <a:gradFill flip="none" rotWithShape="1">
              <a:gsLst>
                <a:gs pos="38000">
                  <a:srgbClr val="F39C29"/>
                </a:gs>
                <a:gs pos="70000">
                  <a:srgbClr val="F27416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1524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71925" y="4314825"/>
              <a:ext cx="1209676" cy="838200"/>
            </a:xfrm>
            <a:prstGeom prst="roundRect">
              <a:avLst/>
            </a:prstGeom>
            <a:gradFill flip="none" rotWithShape="1">
              <a:gsLst>
                <a:gs pos="63000">
                  <a:schemeClr val="bg1">
                    <a:alpha val="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</a:t>
              </a:r>
            </a:p>
          </p:txBody>
        </p:sp>
      </p:grp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420688" y="3875088"/>
            <a:ext cx="19161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ความโปร่งใส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และมีประสิทธิภาพ</a:t>
            </a:r>
          </a:p>
        </p:txBody>
      </p:sp>
      <p:sp>
        <p:nvSpPr>
          <p:cNvPr id="7175" name="Text Box 30"/>
          <p:cNvSpPr txBox="1">
            <a:spLocks noChangeArrowheads="1"/>
          </p:cNvSpPr>
          <p:nvPr/>
        </p:nvSpPr>
        <p:spPr bwMode="auto">
          <a:xfrm>
            <a:off x="2555875" y="3787775"/>
            <a:ext cx="19415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5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ความสะดวก</a:t>
            </a:r>
          </a:p>
          <a:p>
            <a:pPr algn="ctr"/>
            <a:r>
              <a:rPr lang="th-TH" sz="25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และความทั่วถึง</a:t>
            </a:r>
          </a:p>
          <a:p>
            <a:pPr algn="ctr"/>
            <a:r>
              <a:rPr lang="th-TH" sz="25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อย่างเท่าเทียมกัน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725988" y="3303588"/>
            <a:ext cx="1857375" cy="1857375"/>
            <a:chOff x="762001" y="1946209"/>
            <a:chExt cx="2057400" cy="2057400"/>
          </a:xfrm>
        </p:grpSpPr>
        <p:sp>
          <p:nvSpPr>
            <p:cNvPr id="15" name="Oval 7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16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</a:t>
              </a: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926263" y="3375025"/>
            <a:ext cx="1785937" cy="1785938"/>
            <a:chOff x="3895725" y="4267200"/>
            <a:chExt cx="1371600" cy="1371600"/>
          </a:xfrm>
        </p:grpSpPr>
        <p:sp>
          <p:nvSpPr>
            <p:cNvPr id="19" name="Rounded Rectangle 12"/>
            <p:cNvSpPr/>
            <p:nvPr/>
          </p:nvSpPr>
          <p:spPr>
            <a:xfrm>
              <a:off x="3895725" y="4267200"/>
              <a:ext cx="1371600" cy="1371600"/>
            </a:xfrm>
            <a:prstGeom prst="roundRect">
              <a:avLst/>
            </a:prstGeom>
            <a:gradFill flip="none" rotWithShape="1">
              <a:gsLst>
                <a:gs pos="38000">
                  <a:srgbClr val="F39C29"/>
                </a:gs>
                <a:gs pos="70000">
                  <a:srgbClr val="F27416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1524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</a:t>
              </a:r>
            </a:p>
          </p:txBody>
        </p:sp>
        <p:sp>
          <p:nvSpPr>
            <p:cNvPr id="20" name="Rounded Rectangle 13"/>
            <p:cNvSpPr/>
            <p:nvPr/>
          </p:nvSpPr>
          <p:spPr>
            <a:xfrm>
              <a:off x="3971925" y="4314825"/>
              <a:ext cx="1209676" cy="838200"/>
            </a:xfrm>
            <a:prstGeom prst="roundRect">
              <a:avLst/>
            </a:prstGeom>
            <a:gradFill flip="none" rotWithShape="1">
              <a:gsLst>
                <a:gs pos="63000">
                  <a:schemeClr val="bg1">
                    <a:alpha val="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</a:t>
              </a:r>
            </a:p>
          </p:txBody>
        </p:sp>
      </p:grpSp>
      <p:sp>
        <p:nvSpPr>
          <p:cNvPr id="7178" name="TextBox 26"/>
          <p:cNvSpPr txBox="1">
            <a:spLocks noChangeArrowheads="1"/>
          </p:cNvSpPr>
          <p:nvPr/>
        </p:nvSpPr>
        <p:spPr bwMode="auto">
          <a:xfrm>
            <a:off x="4738688" y="3606800"/>
            <a:ext cx="187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การปรับปรุง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นโยบายการจัดซื้อ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จัดจ้างอย่างมี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ประสิทธิภาพ</a:t>
            </a:r>
          </a:p>
        </p:txBody>
      </p:sp>
      <p:sp>
        <p:nvSpPr>
          <p:cNvPr id="7179" name="Text Box 30"/>
          <p:cNvSpPr txBox="1">
            <a:spLocks noChangeArrowheads="1"/>
          </p:cNvSpPr>
          <p:nvPr/>
        </p:nvSpPr>
        <p:spPr bwMode="auto">
          <a:xfrm>
            <a:off x="6877050" y="3644900"/>
            <a:ext cx="1941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กระตุ้นตลาด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และเสริมสร้าง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ขีดความสามารถ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ของภาคเอกชน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563563"/>
          </a:xfrm>
        </p:spPr>
        <p:txBody>
          <a:bodyPr/>
          <a:lstStyle/>
          <a:p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ขั้นตอนการเชื่อมโยงระหว่าง </a:t>
            </a:r>
            <a:r>
              <a:rPr lang="en-US" sz="2800" b="1" smtClean="0">
                <a:latin typeface="Browallia New" pitchFamily="34" charset="-34"/>
                <a:cs typeface="Browallia New" pitchFamily="34" charset="-34"/>
              </a:rPr>
              <a:t>e-GP </a:t>
            </a:r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กับ </a:t>
            </a:r>
            <a:r>
              <a:rPr lang="en-US" sz="2800" b="1" smtClean="0">
                <a:latin typeface="Browallia New" pitchFamily="34" charset="-34"/>
                <a:cs typeface="Browallia New" pitchFamily="34" charset="-34"/>
              </a:rPr>
              <a:t>GFMIS</a:t>
            </a:r>
            <a:endParaRPr lang="th-TH" sz="2800" b="1" smtClean="0"/>
          </a:p>
        </p:txBody>
      </p:sp>
      <p:pic>
        <p:nvPicPr>
          <p:cNvPr id="17" name="Picture 2" descr="http://www.nmt.or.th/chiangrai/wiangchai/DocLib4/Pic/gprocur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612" y="6468175"/>
            <a:ext cx="1855788" cy="37115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1" name="TextBox 4"/>
          <p:cNvSpPr txBox="1"/>
          <p:nvPr/>
        </p:nvSpPr>
        <p:spPr>
          <a:xfrm>
            <a:off x="231775" y="990600"/>
            <a:ext cx="5010150" cy="571500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68288" indent="-268288" fontAlgn="auto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94000"/>
              <a:buFont typeface="Calibri" pitchFamily="34" charset="0"/>
              <a:buChar char="»"/>
              <a:defRPr/>
            </a:pP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การเชื่อมโยงการตรวจรับพัสดุ</a:t>
            </a:r>
          </a:p>
        </p:txBody>
      </p:sp>
      <p:pic>
        <p:nvPicPr>
          <p:cNvPr id="33797" name="table"/>
          <p:cNvPicPr>
            <a:picLocks noChangeAspect="1"/>
          </p:cNvPicPr>
          <p:nvPr/>
        </p:nvPicPr>
        <p:blipFill>
          <a:blip r:embed="rId4" cstate="print"/>
          <a:srcRect b="9541"/>
          <a:stretch>
            <a:fillRect/>
          </a:stretch>
        </p:blipFill>
        <p:spPr bwMode="auto">
          <a:xfrm>
            <a:off x="152400" y="1371600"/>
            <a:ext cx="880268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099175" y="2301875"/>
            <a:ext cx="1714500" cy="479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ตรวจรับพัสดุ</a:t>
            </a:r>
          </a:p>
        </p:txBody>
      </p:sp>
      <p:sp>
        <p:nvSpPr>
          <p:cNvPr id="33799" name="Text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591175" y="5767388"/>
            <a:ext cx="2500313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" pitchFamily="34" charset="0"/>
                <a:cs typeface="Arial" pitchFamily="34" charset="0"/>
              </a:rPr>
              <a:t>Update </a:t>
            </a:r>
            <a:r>
              <a:rPr lang="th-TH" sz="1800" b="1">
                <a:latin typeface="Arial" pitchFamily="34" charset="0"/>
                <a:cs typeface="Arial" pitchFamily="34" charset="0"/>
              </a:rPr>
              <a:t>สถานะในระบบ</a:t>
            </a:r>
          </a:p>
        </p:txBody>
      </p:sp>
      <p:cxnSp>
        <p:nvCxnSpPr>
          <p:cNvPr id="55" name="Straight Arrow Connector 54"/>
          <p:cNvCxnSpPr>
            <a:stCxn id="33798" idx="1"/>
            <a:endCxn id="72" idx="3"/>
          </p:cNvCxnSpPr>
          <p:nvPr/>
        </p:nvCxnSpPr>
        <p:spPr>
          <a:xfrm rot="10800000" flipV="1">
            <a:off x="3598863" y="2541588"/>
            <a:ext cx="2500312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525463" y="5768975"/>
            <a:ext cx="3786187" cy="479425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" pitchFamily="34" charset="0"/>
                <a:cs typeface="Arial" pitchFamily="34" charset="0"/>
              </a:rPr>
              <a:t>Run Payment</a:t>
            </a:r>
            <a:r>
              <a:rPr lang="th-TH" sz="1800" b="1">
                <a:latin typeface="Arial" pitchFamily="34" charset="0"/>
                <a:cs typeface="Arial" pitchFamily="34" charset="0"/>
              </a:rPr>
              <a:t> และจ่ายเงินให้ผู้ค้า</a:t>
            </a:r>
          </a:p>
        </p:txBody>
      </p:sp>
      <p:sp>
        <p:nvSpPr>
          <p:cNvPr id="33802" name="TextBox 24"/>
          <p:cNvSpPr txBox="1">
            <a:spLocks noChangeArrowheads="1"/>
          </p:cNvSpPr>
          <p:nvPr/>
        </p:nvSpPr>
        <p:spPr bwMode="auto">
          <a:xfrm>
            <a:off x="3827463" y="2209800"/>
            <a:ext cx="20875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b="1">
                <a:latin typeface="Arial" pitchFamily="34" charset="0"/>
                <a:cs typeface="Arial" pitchFamily="34" charset="0"/>
              </a:rPr>
              <a:t>ข้อมูลที่เกี่ยวข้อง</a:t>
            </a:r>
          </a:p>
          <a:p>
            <a:pPr algn="ctr"/>
            <a:r>
              <a:rPr lang="th-TH" sz="1400" b="1">
                <a:latin typeface="Arial" pitchFamily="34" charset="0"/>
                <a:cs typeface="Arial" pitchFamily="34" charset="0"/>
              </a:rPr>
              <a:t>สำหรับการตรวจรับ</a:t>
            </a:r>
          </a:p>
        </p:txBody>
      </p:sp>
      <p:sp>
        <p:nvSpPr>
          <p:cNvPr id="33803" name="TextBox 1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20738" y="3717925"/>
            <a:ext cx="2897187" cy="4794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จัดทำใบตรวจรับในระบบ</a:t>
            </a:r>
          </a:p>
        </p:txBody>
      </p: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1422400" y="4443413"/>
            <a:ext cx="1714500" cy="4794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ตั้งเบิก</a:t>
            </a:r>
          </a:p>
        </p:txBody>
      </p:sp>
      <p:sp>
        <p:nvSpPr>
          <p:cNvPr id="33805" name="TextBox 9"/>
          <p:cNvSpPr txBox="1">
            <a:spLocks noChangeArrowheads="1"/>
          </p:cNvSpPr>
          <p:nvPr/>
        </p:nvSpPr>
        <p:spPr bwMode="auto">
          <a:xfrm>
            <a:off x="5599113" y="3725863"/>
            <a:ext cx="2500312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" pitchFamily="34" charset="0"/>
                <a:cs typeface="Arial" pitchFamily="34" charset="0"/>
              </a:rPr>
              <a:t>Update </a:t>
            </a:r>
            <a:r>
              <a:rPr lang="th-TH" sz="1800" b="1">
                <a:latin typeface="Arial" pitchFamily="34" charset="0"/>
                <a:cs typeface="Arial" pitchFamily="34" charset="0"/>
              </a:rPr>
              <a:t>สถานะในระบบ</a:t>
            </a:r>
          </a:p>
        </p:txBody>
      </p:sp>
      <p:sp>
        <p:nvSpPr>
          <p:cNvPr id="33806" name="TextBox 9"/>
          <p:cNvSpPr txBox="1">
            <a:spLocks noChangeArrowheads="1"/>
          </p:cNvSpPr>
          <p:nvPr/>
        </p:nvSpPr>
        <p:spPr bwMode="auto">
          <a:xfrm>
            <a:off x="5599113" y="4441825"/>
            <a:ext cx="2500312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" pitchFamily="34" charset="0"/>
                <a:cs typeface="Arial" pitchFamily="34" charset="0"/>
              </a:rPr>
              <a:t>Update </a:t>
            </a:r>
            <a:r>
              <a:rPr lang="th-TH" sz="1800" b="1">
                <a:latin typeface="Arial" pitchFamily="34" charset="0"/>
                <a:cs typeface="Arial" pitchFamily="34" charset="0"/>
              </a:rPr>
              <a:t>สถานะในระบบ</a:t>
            </a:r>
          </a:p>
        </p:txBody>
      </p:sp>
      <p:sp>
        <p:nvSpPr>
          <p:cNvPr id="33807" name="TextBox 16"/>
          <p:cNvSpPr txBox="1">
            <a:spLocks noChangeArrowheads="1"/>
          </p:cNvSpPr>
          <p:nvPr/>
        </p:nvSpPr>
        <p:spPr bwMode="auto">
          <a:xfrm>
            <a:off x="1193800" y="5110163"/>
            <a:ext cx="2214563" cy="4794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อนุมัติการตั้งเบิก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2134394" y="5025232"/>
            <a:ext cx="2127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2134394" y="5668169"/>
            <a:ext cx="2127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2153444" y="2864644"/>
            <a:ext cx="227013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33803" idx="0"/>
          </p:cNvCxnSpPr>
          <p:nvPr/>
        </p:nvCxnSpPr>
        <p:spPr>
          <a:xfrm rot="16200000" flipH="1">
            <a:off x="2138363" y="3586163"/>
            <a:ext cx="258762" cy="4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3803" idx="2"/>
            <a:endCxn id="33804" idx="0"/>
          </p:cNvCxnSpPr>
          <p:nvPr/>
        </p:nvCxnSpPr>
        <p:spPr>
          <a:xfrm rot="16200000" flipH="1">
            <a:off x="2151856" y="4315619"/>
            <a:ext cx="246063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3803" idx="3"/>
            <a:endCxn id="33805" idx="1"/>
          </p:cNvCxnSpPr>
          <p:nvPr/>
        </p:nvCxnSpPr>
        <p:spPr>
          <a:xfrm>
            <a:off x="3717925" y="3957638"/>
            <a:ext cx="1881188" cy="7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3804" idx="3"/>
            <a:endCxn id="33806" idx="1"/>
          </p:cNvCxnSpPr>
          <p:nvPr/>
        </p:nvCxnSpPr>
        <p:spPr>
          <a:xfrm flipV="1">
            <a:off x="3136900" y="4681538"/>
            <a:ext cx="2462213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3801" idx="3"/>
            <a:endCxn id="33799" idx="1"/>
          </p:cNvCxnSpPr>
          <p:nvPr/>
        </p:nvCxnSpPr>
        <p:spPr>
          <a:xfrm flipV="1">
            <a:off x="4311650" y="6007100"/>
            <a:ext cx="12795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6" name="TextBox 6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12738" y="2971800"/>
            <a:ext cx="4000500" cy="4794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latin typeface="Arial" pitchFamily="34" charset="0"/>
                <a:cs typeface="Arial" pitchFamily="34" charset="0"/>
              </a:rPr>
              <a:t>ค้นหาเลขที่คุมตรวจรับจากระบบ 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e-GP</a:t>
            </a:r>
            <a:endParaRPr lang="th-TH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0">
            <a:hlinkClick r:id="rId9" action="ppaction://hlinksldjump"/>
          </p:cNvPr>
          <p:cNvSpPr txBox="1"/>
          <p:nvPr/>
        </p:nvSpPr>
        <p:spPr>
          <a:xfrm>
            <a:off x="1098550" y="2305050"/>
            <a:ext cx="2500313" cy="47942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th-TH" sz="1800" b="1" dirty="0"/>
              <a:t>ค้นหาเลขที่ </a:t>
            </a:r>
            <a:r>
              <a:rPr lang="en-US" sz="1800" b="1" dirty="0"/>
              <a:t>PO</a:t>
            </a:r>
            <a:endParaRPr lang="th-TH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09800"/>
            <a:ext cx="6324600" cy="2209800"/>
          </a:xfrm>
        </p:spPr>
        <p:txBody>
          <a:bodyPr/>
          <a:lstStyle/>
          <a:p>
            <a:pPr algn="ctr"/>
            <a: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ระบบการจัดซื้อจัดจ้างภาครัฐด้วยอิเล็กทรอนิกส์</a:t>
            </a:r>
            <a:b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(e-Government Procurement : e-GP)</a:t>
            </a:r>
            <a: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b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3600" b="1" i="1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ระยะที่ 3</a:t>
            </a:r>
            <a:endParaRPr lang="en-US" sz="3600" b="1" smtClean="0">
              <a:solidFill>
                <a:srgbClr val="0000FF"/>
              </a:solidFill>
            </a:endParaRPr>
          </a:p>
        </p:txBody>
      </p:sp>
      <p:pic>
        <p:nvPicPr>
          <p:cNvPr id="34820" name="Picture 3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143000"/>
            <a:ext cx="1446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609600" y="1828800"/>
            <a:ext cx="8153400" cy="685800"/>
            <a:chOff x="1296" y="1824"/>
            <a:chExt cx="2976" cy="432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solidFill>
                  <a:srgbClr val="663300"/>
                </a:solidFill>
              </a:endParaRPr>
            </a:p>
          </p:txBody>
        </p:sp>
        <p:sp>
          <p:nvSpPr>
            <p:cNvPr id="35847" name="AutoShape 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b="1">
                  <a:solidFill>
                    <a:srgbClr val="663300"/>
                  </a:solidFill>
                </a:rPr>
                <a:t>1</a:t>
              </a:r>
              <a:endParaRPr lang="th-TH" sz="1800" b="1">
                <a:solidFill>
                  <a:srgbClr val="663300"/>
                </a:solidFill>
              </a:endParaRPr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800" b="1">
                  <a:solidFill>
                    <a:srgbClr val="663300"/>
                  </a:solidFill>
                </a:rPr>
                <a:t>           </a:t>
              </a:r>
              <a:r>
                <a:rPr lang="th-TH" sz="2400" b="1">
                  <a:solidFill>
                    <a:srgbClr val="663300"/>
                  </a:solidFill>
                </a:rPr>
                <a:t>การยื่นซองข้อเสนอด้วยระบบอิเล็กทรอนิกส์ </a:t>
              </a:r>
              <a:r>
                <a:rPr lang="en-US" sz="2400" b="1">
                  <a:solidFill>
                    <a:srgbClr val="663300"/>
                  </a:solidFill>
                  <a:latin typeface="Angsana New" pitchFamily="18" charset="-34"/>
                </a:rPr>
                <a:t>(e-Bidding</a:t>
              </a:r>
              <a:r>
                <a:rPr lang="en-US" sz="2400" b="1">
                  <a:solidFill>
                    <a:srgbClr val="663300"/>
                  </a:solidFill>
                </a:rPr>
                <a:t>)</a:t>
              </a:r>
            </a:p>
          </p:txBody>
        </p:sp>
        <p:sp>
          <p:nvSpPr>
            <p:cNvPr id="35849" name="Text Box 10"/>
            <p:cNvSpPr txBox="1">
              <a:spLocks noChangeArrowheads="1"/>
            </p:cNvSpPr>
            <p:nvPr/>
          </p:nvSpPr>
          <p:spPr bwMode="gray">
            <a:xfrm>
              <a:off x="1470" y="1886"/>
              <a:ext cx="6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th-TH" sz="2400">
                <a:solidFill>
                  <a:srgbClr val="663300"/>
                </a:solidFill>
              </a:endParaRPr>
            </a:p>
          </p:txBody>
        </p:sp>
      </p:grpSp>
      <p:sp>
        <p:nvSpPr>
          <p:cNvPr id="35843" name="Text Box 46"/>
          <p:cNvSpPr txBox="1">
            <a:spLocks noChangeArrowheads="1"/>
          </p:cNvSpPr>
          <p:nvPr/>
        </p:nvSpPr>
        <p:spPr bwMode="auto">
          <a:xfrm>
            <a:off x="990600" y="267335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000" b="1">
                <a:solidFill>
                  <a:srgbClr val="11345A"/>
                </a:solidFill>
              </a:rPr>
              <a:t>เป็นระบบที่ทุกขั้นตอนเป็นอิเล็กทรอนิกส์ โดยผู้ค้าจะต้องเสนอราคาเพียงครั้งเดียวพร้อม กับการยื่นเอกสารในระบบ และขั้นตอนการทำงานของระบบจะมีลักษณะคล้ายกับที่ระเบียบปี </a:t>
            </a:r>
            <a:r>
              <a:rPr lang="en-US" sz="3000" b="1">
                <a:solidFill>
                  <a:srgbClr val="11345A"/>
                </a:solidFill>
                <a:latin typeface="Angsana New" pitchFamily="18" charset="-34"/>
              </a:rPr>
              <a:t>49</a:t>
            </a:r>
            <a:r>
              <a:rPr lang="en-US" sz="3000" b="1">
                <a:solidFill>
                  <a:srgbClr val="11345A"/>
                </a:solidFill>
              </a:rPr>
              <a:t> </a:t>
            </a:r>
            <a:r>
              <a:rPr lang="th-TH" sz="3000" b="1">
                <a:solidFill>
                  <a:srgbClr val="11345A"/>
                </a:solidFill>
              </a:rPr>
              <a:t>กำหนด โดยใช้สำหรับการจัดซื้อจัดจ้างที่มีความซับซ้อน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343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2"/>
          <p:cNvSpPr>
            <a:spLocks noChangeArrowheads="1"/>
          </p:cNvSpPr>
          <p:nvPr/>
        </p:nvSpPr>
        <p:spPr bwMode="white">
          <a:xfrm>
            <a:off x="1981200" y="390525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3200" b="1">
                <a:solidFill>
                  <a:schemeClr val="bg1"/>
                </a:solidFill>
              </a:rPr>
              <a:t>ระบบ </a:t>
            </a:r>
            <a:r>
              <a:rPr lang="en-US" sz="3200" b="1">
                <a:solidFill>
                  <a:schemeClr val="bg1"/>
                </a:solidFill>
              </a:rPr>
              <a:t>e-GP </a:t>
            </a:r>
            <a:r>
              <a:rPr lang="th-TH" sz="3200" b="1">
                <a:solidFill>
                  <a:schemeClr val="bg1"/>
                </a:solidFill>
              </a:rPr>
              <a:t>ระยะที่ 3 </a:t>
            </a:r>
            <a:r>
              <a:rPr lang="en-US" sz="3200">
                <a:solidFill>
                  <a:schemeClr val="bg1"/>
                </a:solidFill>
              </a:rPr>
              <a:t>; </a:t>
            </a:r>
            <a:r>
              <a:rPr lang="en-US" sz="3200">
                <a:solidFill>
                  <a:schemeClr val="accent2"/>
                </a:solidFill>
              </a:rPr>
              <a:t>e-Bidding</a:t>
            </a:r>
            <a:endParaRPr lang="en-US" sz="3600" b="1">
              <a:solidFill>
                <a:srgbClr val="FF99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785812"/>
          </a:xfrm>
        </p:spPr>
        <p:txBody>
          <a:bodyPr/>
          <a:lstStyle/>
          <a:p>
            <a:r>
              <a:rPr lang="th-TH" sz="2800" b="1" smtClean="0"/>
              <a:t>ระบบ </a:t>
            </a:r>
            <a:r>
              <a:rPr lang="en-US" sz="2800" b="1" smtClean="0"/>
              <a:t>e-GP </a:t>
            </a:r>
            <a:r>
              <a:rPr lang="th-TH" sz="2800" b="1" smtClean="0"/>
              <a:t>ระยะที่ 3 </a:t>
            </a:r>
            <a:r>
              <a:rPr lang="en-US" sz="2800" smtClean="0"/>
              <a:t>; </a:t>
            </a:r>
            <a:r>
              <a:rPr lang="en-US" sz="2800" smtClean="0">
                <a:solidFill>
                  <a:schemeClr val="accent2"/>
                </a:solidFill>
              </a:rPr>
              <a:t>e-Bidding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5486400"/>
            <a:ext cx="12811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9"/>
          <p:cNvCxnSpPr/>
          <p:nvPr/>
        </p:nvCxnSpPr>
        <p:spPr>
          <a:xfrm rot="16200000">
            <a:off x="854869" y="3929857"/>
            <a:ext cx="1006475" cy="1587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9"/>
          <p:cNvCxnSpPr/>
          <p:nvPr/>
        </p:nvCxnSpPr>
        <p:spPr>
          <a:xfrm rot="16200000">
            <a:off x="7117556" y="2501107"/>
            <a:ext cx="1006475" cy="1588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9"/>
          <p:cNvCxnSpPr/>
          <p:nvPr/>
        </p:nvCxnSpPr>
        <p:spPr>
          <a:xfrm rot="16200000">
            <a:off x="7269956" y="5684044"/>
            <a:ext cx="1006475" cy="1588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9"/>
          <p:cNvCxnSpPr/>
          <p:nvPr/>
        </p:nvCxnSpPr>
        <p:spPr>
          <a:xfrm>
            <a:off x="1614488" y="3175000"/>
            <a:ext cx="6005512" cy="25400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9"/>
          <p:cNvCxnSpPr/>
          <p:nvPr/>
        </p:nvCxnSpPr>
        <p:spPr>
          <a:xfrm>
            <a:off x="4805363" y="6180138"/>
            <a:ext cx="3048000" cy="1587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9"/>
          <p:cNvCxnSpPr/>
          <p:nvPr/>
        </p:nvCxnSpPr>
        <p:spPr>
          <a:xfrm>
            <a:off x="1614488" y="4638675"/>
            <a:ext cx="6157912" cy="9525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9"/>
          <p:cNvCxnSpPr/>
          <p:nvPr/>
        </p:nvCxnSpPr>
        <p:spPr>
          <a:xfrm flipV="1">
            <a:off x="1622425" y="1676400"/>
            <a:ext cx="6153150" cy="9525"/>
          </a:xfrm>
          <a:prstGeom prst="line">
            <a:avLst/>
          </a:prstGeom>
          <a:ln w="4762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5" name="Group 22"/>
          <p:cNvGrpSpPr>
            <a:grpSpLocks/>
          </p:cNvGrpSpPr>
          <p:nvPr/>
        </p:nvGrpSpPr>
        <p:grpSpPr bwMode="auto">
          <a:xfrm>
            <a:off x="3905250" y="2533650"/>
            <a:ext cx="1395413" cy="1316038"/>
            <a:chOff x="3433142" y="1898977"/>
            <a:chExt cx="2233228" cy="2104632"/>
          </a:xfrm>
        </p:grpSpPr>
        <p:sp>
          <p:nvSpPr>
            <p:cNvPr id="86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87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7025" name="TextBox 62"/>
            <p:cNvSpPr txBox="1">
              <a:spLocks noChangeArrowheads="1"/>
            </p:cNvSpPr>
            <p:nvPr/>
          </p:nvSpPr>
          <p:spPr bwMode="auto">
            <a:xfrm>
              <a:off x="3959969" y="1898977"/>
              <a:ext cx="1219201" cy="49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7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33142" y="2485431"/>
              <a:ext cx="2233228" cy="103581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ประกาศ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เชิญชวน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ขึ้นเว็บไซต์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76" name="Group 25"/>
          <p:cNvGrpSpPr>
            <a:grpSpLocks/>
          </p:cNvGrpSpPr>
          <p:nvPr/>
        </p:nvGrpSpPr>
        <p:grpSpPr bwMode="auto">
          <a:xfrm>
            <a:off x="7002463" y="2516188"/>
            <a:ext cx="1298575" cy="1331912"/>
            <a:chOff x="743228" y="1873868"/>
            <a:chExt cx="2076172" cy="2129741"/>
          </a:xfrm>
        </p:grpSpPr>
        <p:sp>
          <p:nvSpPr>
            <p:cNvPr id="9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92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37017" name="TextBox 68"/>
            <p:cNvSpPr txBox="1">
              <a:spLocks noChangeArrowheads="1"/>
            </p:cNvSpPr>
            <p:nvPr/>
          </p:nvSpPr>
          <p:spPr bwMode="auto">
            <a:xfrm>
              <a:off x="1173358" y="1873868"/>
              <a:ext cx="1219200" cy="49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3228" y="2351093"/>
              <a:ext cx="2066020" cy="13656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จัดทำรายงานขอซื้อขอจ้างและแต่งตั้งคณะกรรมการ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77" name="Group 25"/>
          <p:cNvGrpSpPr>
            <a:grpSpLocks/>
          </p:cNvGrpSpPr>
          <p:nvPr/>
        </p:nvGrpSpPr>
        <p:grpSpPr bwMode="auto">
          <a:xfrm>
            <a:off x="5514975" y="2509838"/>
            <a:ext cx="1287463" cy="1338262"/>
            <a:chOff x="762000" y="1865054"/>
            <a:chExt cx="2057400" cy="2138555"/>
          </a:xfrm>
        </p:grpSpPr>
        <p:sp>
          <p:nvSpPr>
            <p:cNvPr id="9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97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37009" name="TextBox 73"/>
            <p:cNvSpPr txBox="1">
              <a:spLocks noChangeArrowheads="1"/>
            </p:cNvSpPr>
            <p:nvPr/>
          </p:nvSpPr>
          <p:spPr bwMode="auto">
            <a:xfrm>
              <a:off x="1173359" y="1865054"/>
              <a:ext cx="1219200" cy="49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6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22885" y="2433306"/>
              <a:ext cx="1930557" cy="13648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บันทึกเลขที่และวันที่ของเอกสารและคำสั่ง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48125" y="4038600"/>
            <a:ext cx="1285875" cy="1287462"/>
            <a:chOff x="762000" y="1946209"/>
            <a:chExt cx="2057400" cy="2057400"/>
          </a:xfrm>
          <a:noFill/>
        </p:grpSpPr>
        <p:sp>
          <p:nvSpPr>
            <p:cNvPr id="103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05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106" name="TextBox 78"/>
            <p:cNvSpPr txBox="1">
              <a:spLocks noChangeArrowheads="1"/>
            </p:cNvSpPr>
            <p:nvPr/>
          </p:nvSpPr>
          <p:spPr bwMode="auto">
            <a:xfrm>
              <a:off x="1173358" y="1956424"/>
              <a:ext cx="1219198" cy="4918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2960" y="2433288"/>
              <a:ext cx="1930400" cy="136483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จัดทำหนังสืออนุมัติสั่งซื้อ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สั่งจ้าง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79" name="Group 25"/>
          <p:cNvGrpSpPr>
            <a:grpSpLocks/>
          </p:cNvGrpSpPr>
          <p:nvPr/>
        </p:nvGrpSpPr>
        <p:grpSpPr bwMode="auto">
          <a:xfrm>
            <a:off x="7086600" y="3962400"/>
            <a:ext cx="1287463" cy="1296988"/>
            <a:chOff x="762000" y="1931217"/>
            <a:chExt cx="2057400" cy="2072392"/>
          </a:xfrm>
        </p:grpSpPr>
        <p:sp>
          <p:nvSpPr>
            <p:cNvPr id="109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10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37001" name="TextBox 83"/>
            <p:cNvSpPr txBox="1">
              <a:spLocks noChangeArrowheads="1"/>
            </p:cNvSpPr>
            <p:nvPr/>
          </p:nvSpPr>
          <p:spPr bwMode="auto">
            <a:xfrm>
              <a:off x="1173358" y="1931217"/>
              <a:ext cx="1219198" cy="49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18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2885" y="2514632"/>
              <a:ext cx="1930557" cy="136468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จัดทำร่างสัญญา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0" name="Group 25"/>
          <p:cNvGrpSpPr>
            <a:grpSpLocks/>
          </p:cNvGrpSpPr>
          <p:nvPr/>
        </p:nvGrpSpPr>
        <p:grpSpPr bwMode="auto">
          <a:xfrm>
            <a:off x="7175500" y="5473700"/>
            <a:ext cx="1287463" cy="1287463"/>
            <a:chOff x="762000" y="1946209"/>
            <a:chExt cx="2057400" cy="2057400"/>
          </a:xfrm>
        </p:grpSpPr>
        <p:sp>
          <p:nvSpPr>
            <p:cNvPr id="120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21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36993" name="TextBox 88"/>
            <p:cNvSpPr txBox="1">
              <a:spLocks noChangeArrowheads="1"/>
            </p:cNvSpPr>
            <p:nvPr/>
          </p:nvSpPr>
          <p:spPr bwMode="auto">
            <a:xfrm>
              <a:off x="1173358" y="1956424"/>
              <a:ext cx="1219198" cy="49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19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22885" y="2458656"/>
              <a:ext cx="1930557" cy="136483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ตรวจสอบหลักประกันสัญญาและจัดทำสัญญา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1" name="Group 22"/>
          <p:cNvGrpSpPr>
            <a:grpSpLocks/>
          </p:cNvGrpSpPr>
          <p:nvPr/>
        </p:nvGrpSpPr>
        <p:grpSpPr bwMode="auto">
          <a:xfrm>
            <a:off x="5715000" y="5470525"/>
            <a:ext cx="1285875" cy="1285875"/>
            <a:chOff x="3543300" y="1946209"/>
            <a:chExt cx="2057400" cy="2057400"/>
          </a:xfrm>
        </p:grpSpPr>
        <p:sp>
          <p:nvSpPr>
            <p:cNvPr id="125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26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85" name="TextBox 93"/>
            <p:cNvSpPr txBox="1">
              <a:spLocks noChangeArrowheads="1"/>
            </p:cNvSpPr>
            <p:nvPr/>
          </p:nvSpPr>
          <p:spPr bwMode="auto">
            <a:xfrm>
              <a:off x="3959969" y="2020887"/>
              <a:ext cx="1219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20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601721" y="2515169"/>
              <a:ext cx="1930400" cy="10363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แสดงข้อมูลสาระสำคัญในสัญญาบนเว็บไซต์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2" name="Group 25"/>
          <p:cNvGrpSpPr>
            <a:grpSpLocks/>
          </p:cNvGrpSpPr>
          <p:nvPr/>
        </p:nvGrpSpPr>
        <p:grpSpPr bwMode="auto">
          <a:xfrm>
            <a:off x="4094163" y="5494338"/>
            <a:ext cx="1316037" cy="1287462"/>
            <a:chOff x="715211" y="1946209"/>
            <a:chExt cx="2104189" cy="2057400"/>
          </a:xfrm>
        </p:grpSpPr>
        <p:sp>
          <p:nvSpPr>
            <p:cNvPr id="130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33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36977" name="TextBox 98"/>
            <p:cNvSpPr txBox="1">
              <a:spLocks noChangeArrowheads="1"/>
            </p:cNvSpPr>
            <p:nvPr/>
          </p:nvSpPr>
          <p:spPr bwMode="auto">
            <a:xfrm>
              <a:off x="1173358" y="1956424"/>
              <a:ext cx="1219200" cy="49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21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15211" y="2674290"/>
              <a:ext cx="2096575" cy="97415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การดำเนินงานสัญญา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3" name="Group 22"/>
          <p:cNvGrpSpPr>
            <a:grpSpLocks/>
          </p:cNvGrpSpPr>
          <p:nvPr/>
        </p:nvGrpSpPr>
        <p:grpSpPr bwMode="auto">
          <a:xfrm>
            <a:off x="2319338" y="2519363"/>
            <a:ext cx="1443037" cy="1316037"/>
            <a:chOff x="3468858" y="1898977"/>
            <a:chExt cx="2307670" cy="2104632"/>
          </a:xfrm>
        </p:grpSpPr>
        <p:sp>
          <p:nvSpPr>
            <p:cNvPr id="143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45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69" name="TextBox 103"/>
            <p:cNvSpPr txBox="1">
              <a:spLocks noChangeArrowheads="1"/>
            </p:cNvSpPr>
            <p:nvPr/>
          </p:nvSpPr>
          <p:spPr bwMode="auto">
            <a:xfrm>
              <a:off x="3959967" y="1898977"/>
              <a:ext cx="1219199" cy="49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8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468858" y="2515895"/>
              <a:ext cx="2307670" cy="103581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บันทึกรายชื่อ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ผู้ขอรับเอกสาร/ซื้อเอกสาร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4" name="Group 22"/>
          <p:cNvGrpSpPr>
            <a:grpSpLocks/>
          </p:cNvGrpSpPr>
          <p:nvPr/>
        </p:nvGrpSpPr>
        <p:grpSpPr bwMode="auto">
          <a:xfrm>
            <a:off x="762000" y="2517775"/>
            <a:ext cx="1443038" cy="1301750"/>
            <a:chOff x="3468858" y="1919993"/>
            <a:chExt cx="2307670" cy="2083616"/>
          </a:xfrm>
        </p:grpSpPr>
        <p:sp>
          <p:nvSpPr>
            <p:cNvPr id="155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56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61" name="TextBox 108"/>
            <p:cNvSpPr txBox="1">
              <a:spLocks noChangeArrowheads="1"/>
            </p:cNvSpPr>
            <p:nvPr/>
          </p:nvSpPr>
          <p:spPr bwMode="auto">
            <a:xfrm>
              <a:off x="3959968" y="1919993"/>
              <a:ext cx="1219200" cy="49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9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468858" y="2514586"/>
              <a:ext cx="2307670" cy="1036726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บันทึกรายชื่อ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ผู้ยื่นเอกสารเสนอราคา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5" name="Group 22"/>
          <p:cNvGrpSpPr>
            <a:grpSpLocks/>
          </p:cNvGrpSpPr>
          <p:nvPr/>
        </p:nvGrpSpPr>
        <p:grpSpPr bwMode="auto">
          <a:xfrm>
            <a:off x="685800" y="4038600"/>
            <a:ext cx="1395413" cy="1301750"/>
            <a:chOff x="3433142" y="1919993"/>
            <a:chExt cx="2233228" cy="2083616"/>
          </a:xfrm>
        </p:grpSpPr>
        <p:sp>
          <p:nvSpPr>
            <p:cNvPr id="173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74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53" name="TextBox 123"/>
            <p:cNvSpPr txBox="1">
              <a:spLocks noChangeArrowheads="1"/>
            </p:cNvSpPr>
            <p:nvPr/>
          </p:nvSpPr>
          <p:spPr bwMode="auto">
            <a:xfrm>
              <a:off x="3959969" y="1919993"/>
              <a:ext cx="1219199" cy="49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10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433142" y="2489176"/>
              <a:ext cx="2233228" cy="1034186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แสดงวันเวลาเปิดซอง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5562600" y="4038600"/>
            <a:ext cx="1395413" cy="1285875"/>
            <a:chOff x="3433142" y="1946209"/>
            <a:chExt cx="2233228" cy="2057400"/>
          </a:xfrm>
        </p:grpSpPr>
        <p:sp>
          <p:nvSpPr>
            <p:cNvPr id="18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85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45" name="TextBox 128"/>
            <p:cNvSpPr txBox="1">
              <a:spLocks noChangeArrowheads="1"/>
            </p:cNvSpPr>
            <p:nvPr/>
          </p:nvSpPr>
          <p:spPr bwMode="auto">
            <a:xfrm>
              <a:off x="3959969" y="1970439"/>
              <a:ext cx="12191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16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433142" y="2487230"/>
              <a:ext cx="2233228" cy="10363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ประกาศรายชื่อ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ผู้ชนะการเสนอราคาขึ้นเว็บไซต์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7" name="Group 22"/>
          <p:cNvGrpSpPr>
            <a:grpSpLocks/>
          </p:cNvGrpSpPr>
          <p:nvPr/>
        </p:nvGrpSpPr>
        <p:grpSpPr bwMode="auto">
          <a:xfrm>
            <a:off x="6986588" y="1076325"/>
            <a:ext cx="1395412" cy="1285875"/>
            <a:chOff x="3433142" y="1946209"/>
            <a:chExt cx="2233228" cy="2057400"/>
          </a:xfrm>
        </p:grpSpPr>
        <p:sp>
          <p:nvSpPr>
            <p:cNvPr id="189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9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37" name="TextBox 133"/>
            <p:cNvSpPr txBox="1">
              <a:spLocks noChangeArrowheads="1"/>
            </p:cNvSpPr>
            <p:nvPr/>
          </p:nvSpPr>
          <p:spPr bwMode="auto">
            <a:xfrm>
              <a:off x="3959969" y="1959931"/>
              <a:ext cx="12191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3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433142" y="2461830"/>
              <a:ext cx="2233228" cy="103377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ปรับปรุงร่าง </a:t>
              </a:r>
              <a:r>
                <a:rPr lang="en-US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TOR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8" name="Group 22"/>
          <p:cNvGrpSpPr>
            <a:grpSpLocks/>
          </p:cNvGrpSpPr>
          <p:nvPr/>
        </p:nvGrpSpPr>
        <p:grpSpPr bwMode="auto">
          <a:xfrm>
            <a:off x="5422900" y="1076325"/>
            <a:ext cx="1395413" cy="1285875"/>
            <a:chOff x="3433142" y="1946209"/>
            <a:chExt cx="2233228" cy="2057400"/>
          </a:xfrm>
        </p:grpSpPr>
        <p:sp>
          <p:nvSpPr>
            <p:cNvPr id="19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195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29" name="TextBox 138"/>
            <p:cNvSpPr txBox="1">
              <a:spLocks noChangeArrowheads="1"/>
            </p:cNvSpPr>
            <p:nvPr/>
          </p:nvSpPr>
          <p:spPr bwMode="auto">
            <a:xfrm>
              <a:off x="3959969" y="1959931"/>
              <a:ext cx="12191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2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433142" y="2487230"/>
              <a:ext cx="2233228" cy="10363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ร่าง </a:t>
              </a:r>
              <a:r>
                <a:rPr lang="en-US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TOR </a:t>
              </a: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และร่างเอกสารประกวดราคา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89" name="Group 22"/>
          <p:cNvGrpSpPr>
            <a:grpSpLocks/>
          </p:cNvGrpSpPr>
          <p:nvPr/>
        </p:nvGrpSpPr>
        <p:grpSpPr bwMode="auto">
          <a:xfrm>
            <a:off x="3836988" y="1076325"/>
            <a:ext cx="1395412" cy="1285875"/>
            <a:chOff x="3433142" y="1946209"/>
            <a:chExt cx="2233228" cy="2057400"/>
          </a:xfrm>
        </p:grpSpPr>
        <p:sp>
          <p:nvSpPr>
            <p:cNvPr id="199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20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21" name="TextBox 143"/>
            <p:cNvSpPr txBox="1">
              <a:spLocks noChangeArrowheads="1"/>
            </p:cNvSpPr>
            <p:nvPr/>
          </p:nvSpPr>
          <p:spPr bwMode="auto">
            <a:xfrm>
              <a:off x="3959969" y="1959931"/>
              <a:ext cx="12191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433142" y="2487230"/>
              <a:ext cx="2233228" cy="10363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แต่งตั้งคณะกรรมการร่าง </a:t>
              </a:r>
              <a:r>
                <a:rPr lang="en-US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TOR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90" name="Group 22"/>
          <p:cNvGrpSpPr>
            <a:grpSpLocks/>
          </p:cNvGrpSpPr>
          <p:nvPr/>
        </p:nvGrpSpPr>
        <p:grpSpPr bwMode="auto">
          <a:xfrm>
            <a:off x="2262188" y="4038600"/>
            <a:ext cx="1395412" cy="1285875"/>
            <a:chOff x="3433142" y="1945215"/>
            <a:chExt cx="2233228" cy="2058394"/>
          </a:xfrm>
        </p:grpSpPr>
        <p:sp>
          <p:nvSpPr>
            <p:cNvPr id="209" name="Oval 3"/>
            <p:cNvSpPr/>
            <p:nvPr/>
          </p:nvSpPr>
          <p:spPr>
            <a:xfrm>
              <a:off x="3543300" y="1946209"/>
              <a:ext cx="2057399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21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36913" name="TextBox 164"/>
            <p:cNvSpPr txBox="1">
              <a:spLocks noChangeArrowheads="1"/>
            </p:cNvSpPr>
            <p:nvPr/>
          </p:nvSpPr>
          <p:spPr bwMode="auto">
            <a:xfrm>
              <a:off x="3959969" y="1945215"/>
              <a:ext cx="1219199" cy="49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11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433142" y="2489038"/>
              <a:ext cx="2233228" cy="103428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แจ้งผลการพิจารณา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91" name="Group 25"/>
          <p:cNvGrpSpPr>
            <a:grpSpLocks/>
          </p:cNvGrpSpPr>
          <p:nvPr/>
        </p:nvGrpSpPr>
        <p:grpSpPr bwMode="auto">
          <a:xfrm>
            <a:off x="781050" y="1092200"/>
            <a:ext cx="1316038" cy="1287463"/>
            <a:chOff x="715211" y="1946209"/>
            <a:chExt cx="2104189" cy="2057400"/>
          </a:xfrm>
        </p:grpSpPr>
        <p:sp>
          <p:nvSpPr>
            <p:cNvPr id="224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225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       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15211" y="2674291"/>
              <a:ext cx="2096574" cy="97415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แผนการจัดซื้อจัดจ้าง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36892" name="Group 22"/>
          <p:cNvGrpSpPr>
            <a:grpSpLocks/>
          </p:cNvGrpSpPr>
          <p:nvPr/>
        </p:nvGrpSpPr>
        <p:grpSpPr bwMode="auto">
          <a:xfrm>
            <a:off x="2290763" y="1092200"/>
            <a:ext cx="1395412" cy="1285875"/>
            <a:chOff x="3433142" y="1946209"/>
            <a:chExt cx="2233228" cy="2057400"/>
          </a:xfrm>
        </p:grpSpPr>
        <p:sp>
          <p:nvSpPr>
            <p:cNvPr id="228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      </a:t>
              </a:r>
            </a:p>
          </p:txBody>
        </p:sp>
        <p:sp>
          <p:nvSpPr>
            <p:cNvPr id="229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   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3433142" y="2812350"/>
              <a:ext cx="2233228" cy="69341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สร้างโครงการ</a:t>
              </a:r>
              <a:endParaRPr lang="en-US" sz="1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 noGrp="1"/>
          </p:cNvSpPr>
          <p:nvPr/>
        </p:nvSpPr>
        <p:spPr bwMode="white">
          <a:xfrm>
            <a:off x="6172200" y="6521450"/>
            <a:ext cx="2743200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  <a:cs typeface="+mn-cs"/>
              </a:rPr>
              <a:t>Company Logo</a:t>
            </a:r>
          </a:p>
        </p:txBody>
      </p:sp>
      <p:sp>
        <p:nvSpPr>
          <p:cNvPr id="8" name="Date Placeholder 5"/>
          <p:cNvSpPr txBox="1">
            <a:spLocks noGrp="1"/>
          </p:cNvSpPr>
          <p:nvPr/>
        </p:nvSpPr>
        <p:spPr bwMode="white">
          <a:xfrm>
            <a:off x="304800" y="6521450"/>
            <a:ext cx="27432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  <a:cs typeface="+mn-cs"/>
              </a:rPr>
              <a:t>www.themegallery.com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630363" y="722313"/>
            <a:ext cx="244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sz="180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h-TH" sz="1800"/>
          </a:p>
        </p:txBody>
      </p:sp>
      <p:pic>
        <p:nvPicPr>
          <p:cNvPr id="378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09875"/>
            <a:ext cx="5486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60"/>
          <p:cNvSpPr txBox="1">
            <a:spLocks noChangeArrowheads="1"/>
          </p:cNvSpPr>
          <p:nvPr/>
        </p:nvSpPr>
        <p:spPr bwMode="auto">
          <a:xfrm>
            <a:off x="381000" y="1752600"/>
            <a:ext cx="8763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>
                <a:latin typeface="Cordia New" pitchFamily="34" charset="-34"/>
                <a:cs typeface="Cordia New" pitchFamily="34" charset="-34"/>
              </a:rPr>
              <a:t>ระบบ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e-Market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คือ ตลาดกลางรวบรวมสินค้าและร้านค้าหรือบริษัทจำนวนมาก เพื่อเป็นสื่อกลางในการซื้อ-ขายสินค้าและบริการภาครัฐ โดยเป็นการติดต่อสื่อสารกันระหว่าง 3 ฝ่าย ได้แก่ ฝ่ายผู้ซื้อ  ฝ่ายผู้ค้า  และฝ่ายผู้ดูแลตลาด</a:t>
            </a:r>
          </a:p>
        </p:txBody>
      </p:sp>
      <p:grpSp>
        <p:nvGrpSpPr>
          <p:cNvPr id="37896" name="Group 6"/>
          <p:cNvGrpSpPr>
            <a:grpSpLocks/>
          </p:cNvGrpSpPr>
          <p:nvPr/>
        </p:nvGrpSpPr>
        <p:grpSpPr bwMode="auto">
          <a:xfrm>
            <a:off x="704850" y="1133475"/>
            <a:ext cx="7505700" cy="685800"/>
            <a:chOff x="1296" y="1824"/>
            <a:chExt cx="2976" cy="432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37900" name="AutoShape 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th-TH" sz="1800"/>
            </a:p>
          </p:txBody>
        </p:sp>
        <p:sp>
          <p:nvSpPr>
            <p:cNvPr id="37901" name="Text Box 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800" b="1">
                  <a:solidFill>
                    <a:srgbClr val="000000"/>
                  </a:solidFill>
                </a:rPr>
                <a:t>           </a:t>
              </a:r>
              <a:r>
                <a:rPr lang="en-US" sz="1800" b="1">
                  <a:solidFill>
                    <a:srgbClr val="000000"/>
                  </a:solidFill>
                </a:rPr>
                <a:t>e-Market</a:t>
              </a:r>
            </a:p>
          </p:txBody>
        </p:sp>
        <p:sp>
          <p:nvSpPr>
            <p:cNvPr id="37902" name="Text Box 10"/>
            <p:cNvSpPr txBox="1">
              <a:spLocks noChangeArrowheads="1"/>
            </p:cNvSpPr>
            <p:nvPr/>
          </p:nvSpPr>
          <p:spPr bwMode="gray">
            <a:xfrm>
              <a:off x="1443" y="1886"/>
              <a:ext cx="12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  <a:latin typeface="Angsana New" pitchFamily="18" charset="-34"/>
                </a:rPr>
                <a:t>2</a:t>
              </a:r>
            </a:p>
          </p:txBody>
        </p:sp>
      </p:grpSp>
      <p:sp>
        <p:nvSpPr>
          <p:cNvPr id="18441" name="Rectangle 2"/>
          <p:cNvSpPr>
            <a:spLocks noChangeArrowheads="1"/>
          </p:cNvSpPr>
          <p:nvPr/>
        </p:nvSpPr>
        <p:spPr bwMode="white">
          <a:xfrm>
            <a:off x="1981200" y="390525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3200" b="1" dirty="0">
                <a:solidFill>
                  <a:schemeClr val="bg1"/>
                </a:solidFill>
                <a:latin typeface="+mn-lt"/>
              </a:rPr>
              <a:t>ระบบ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e-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GP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+mn-lt"/>
              </a:rPr>
              <a:t>ระยะที่ 3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3200" dirty="0">
                <a:solidFill>
                  <a:schemeClr val="accent2"/>
                </a:solidFill>
                <a:latin typeface="+mn-lt"/>
              </a:rPr>
              <a:t>e-Market</a:t>
            </a:r>
          </a:p>
        </p:txBody>
      </p:sp>
      <p:pic>
        <p:nvPicPr>
          <p:cNvPr id="37898" name="Picture 13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867400"/>
            <a:ext cx="1446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6"/>
          <p:cNvGrpSpPr>
            <a:grpSpLocks/>
          </p:cNvGrpSpPr>
          <p:nvPr/>
        </p:nvGrpSpPr>
        <p:grpSpPr bwMode="auto">
          <a:xfrm>
            <a:off x="152400" y="1309688"/>
            <a:ext cx="6096000" cy="544512"/>
            <a:chOff x="912" y="1008"/>
            <a:chExt cx="3984" cy="923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1800">
                <a:latin typeface="Angsana New" pitchFamily="18" charset="-34"/>
              </a:endParaRPr>
            </a:p>
          </p:txBody>
        </p:sp>
        <p:grpSp>
          <p:nvGrpSpPr>
            <p:cNvPr id="38933" name="Group 18"/>
            <p:cNvGrpSpPr>
              <a:grpSpLocks/>
            </p:cNvGrpSpPr>
            <p:nvPr/>
          </p:nvGrpSpPr>
          <p:grpSpPr bwMode="auto">
            <a:xfrm>
              <a:off x="999" y="1091"/>
              <a:ext cx="768" cy="828"/>
              <a:chOff x="999" y="1091"/>
              <a:chExt cx="768" cy="828"/>
            </a:xfrm>
          </p:grpSpPr>
          <p:sp>
            <p:nvSpPr>
              <p:cNvPr id="11" name="AutoShape 19"/>
              <p:cNvSpPr>
                <a:spLocks noChangeArrowheads="1"/>
              </p:cNvSpPr>
              <p:nvPr/>
            </p:nvSpPr>
            <p:spPr bwMode="gray">
              <a:xfrm>
                <a:off x="999" y="1091"/>
                <a:ext cx="768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th-TH" sz="1800">
                  <a:latin typeface="Angsana New" pitchFamily="18" charset="-34"/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gray">
              <a:xfrm>
                <a:off x="1047" y="1140"/>
                <a:ext cx="383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1800">
                  <a:latin typeface="Angsana New" pitchFamily="18" charset="-34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gray">
              <a:xfrm>
                <a:off x="1291" y="1293"/>
                <a:ext cx="121" cy="6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th-TH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10" name="Text Box 22"/>
            <p:cNvSpPr txBox="1">
              <a:spLocks noChangeArrowheads="1"/>
            </p:cNvSpPr>
            <p:nvPr/>
          </p:nvSpPr>
          <p:spPr bwMode="gray">
            <a:xfrm>
              <a:off x="1873" y="1148"/>
              <a:ext cx="2928" cy="7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th-TH" sz="2400" b="1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กระบวนการทำงาน</a:t>
              </a:r>
              <a:r>
                <a:rPr lang="en-US" sz="2400" b="1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 RFQ </a:t>
              </a:r>
            </a:p>
          </p:txBody>
        </p:sp>
      </p:grpSp>
      <p:sp>
        <p:nvSpPr>
          <p:cNvPr id="38915" name="Text Box 12"/>
          <p:cNvSpPr txBox="1">
            <a:spLocks noChangeArrowheads="1"/>
          </p:cNvSpPr>
          <p:nvPr/>
        </p:nvSpPr>
        <p:spPr bwMode="auto">
          <a:xfrm>
            <a:off x="252413" y="1320800"/>
            <a:ext cx="1268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ngsana New" pitchFamily="18" charset="-34"/>
              </a:rPr>
              <a:t>e-Market</a:t>
            </a:r>
            <a:endParaRPr lang="th-TH" sz="32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8916" name="AutoShape 13"/>
          <p:cNvSpPr>
            <a:spLocks noChangeArrowheads="1"/>
          </p:cNvSpPr>
          <p:nvPr/>
        </p:nvSpPr>
        <p:spPr bwMode="auto">
          <a:xfrm>
            <a:off x="171450" y="2454275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ส่วนราชการ</a:t>
            </a:r>
          </a:p>
        </p:txBody>
      </p:sp>
      <p:sp>
        <p:nvSpPr>
          <p:cNvPr id="38917" name="Line 14"/>
          <p:cNvSpPr>
            <a:spLocks noChangeShapeType="1"/>
          </p:cNvSpPr>
          <p:nvPr/>
        </p:nvSpPr>
        <p:spPr bwMode="auto">
          <a:xfrm>
            <a:off x="1847850" y="2759075"/>
            <a:ext cx="2971800" cy="0"/>
          </a:xfrm>
          <a:prstGeom prst="line">
            <a:avLst/>
          </a:prstGeom>
          <a:noFill/>
          <a:ln w="38100">
            <a:solidFill>
              <a:srgbClr val="1234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8918" name="Text Box 15"/>
          <p:cNvSpPr txBox="1">
            <a:spLocks noChangeArrowheads="1"/>
          </p:cNvSpPr>
          <p:nvPr/>
        </p:nvSpPr>
        <p:spPr bwMode="auto">
          <a:xfrm>
            <a:off x="1966913" y="2300288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เลือกดูสินค้าและบริการตาม</a:t>
            </a:r>
          </a:p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รหัส </a:t>
            </a:r>
            <a:r>
              <a:rPr lang="en-US" sz="2400" b="1">
                <a:latin typeface="Angsana New" pitchFamily="18" charset="-34"/>
              </a:rPr>
              <a:t>UNSPSC </a:t>
            </a:r>
            <a:r>
              <a:rPr lang="th-TH" sz="2400" b="1">
                <a:latin typeface="Angsana New" pitchFamily="18" charset="-34"/>
              </a:rPr>
              <a:t>จาก</a:t>
            </a:r>
          </a:p>
        </p:txBody>
      </p:sp>
      <p:pic>
        <p:nvPicPr>
          <p:cNvPr id="38919" name="Picture 17" descr="Catalog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2225675"/>
            <a:ext cx="12954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18"/>
          <p:cNvSpPr>
            <a:spLocks noChangeArrowheads="1"/>
          </p:cNvSpPr>
          <p:nvPr/>
        </p:nvSpPr>
        <p:spPr bwMode="auto">
          <a:xfrm>
            <a:off x="6353175" y="2254250"/>
            <a:ext cx="2362200" cy="685800"/>
          </a:xfrm>
          <a:prstGeom prst="flowChart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Product Information/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e-Catalog</a:t>
            </a:r>
            <a:endParaRPr lang="th-TH" sz="2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8921" name="Line 19"/>
          <p:cNvSpPr>
            <a:spLocks noChangeShapeType="1"/>
          </p:cNvSpPr>
          <p:nvPr/>
        </p:nvSpPr>
        <p:spPr bwMode="auto">
          <a:xfrm>
            <a:off x="7115175" y="2949575"/>
            <a:ext cx="0" cy="1514475"/>
          </a:xfrm>
          <a:prstGeom prst="line">
            <a:avLst/>
          </a:prstGeom>
          <a:noFill/>
          <a:ln w="38100">
            <a:solidFill>
              <a:srgbClr val="1234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8922" name="Text Box 20"/>
          <p:cNvSpPr txBox="1">
            <a:spLocks noChangeArrowheads="1"/>
          </p:cNvSpPr>
          <p:nvPr/>
        </p:nvSpPr>
        <p:spPr bwMode="auto">
          <a:xfrm>
            <a:off x="7381875" y="3195638"/>
            <a:ext cx="1828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ถ้าหากวงเงิน   5,000 – 2 ล้านบาท ให้ส่วนราชการเลือกกดปุ่มจัดทำ </a:t>
            </a:r>
            <a:r>
              <a:rPr lang="en-US" sz="2400" b="1">
                <a:latin typeface="Angsana New" pitchFamily="18" charset="-34"/>
              </a:rPr>
              <a:t>RFQ </a:t>
            </a:r>
            <a:r>
              <a:rPr lang="th-TH" sz="2400" b="1">
                <a:latin typeface="Angsana New" pitchFamily="18" charset="-34"/>
              </a:rPr>
              <a:t>(ใบเสนอคำขอ) 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800850" y="4511675"/>
            <a:ext cx="609600" cy="609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ngsana New" pitchFamily="18" charset="-34"/>
              </a:rPr>
              <a:t>RFQ</a:t>
            </a:r>
            <a:endParaRPr lang="th-TH" sz="2000" b="1">
              <a:latin typeface="Angsana New" pitchFamily="18" charset="-34"/>
            </a:endParaRPr>
          </a:p>
        </p:txBody>
      </p:sp>
      <p:sp>
        <p:nvSpPr>
          <p:cNvPr id="38924" name="Text Box 23"/>
          <p:cNvSpPr txBox="1">
            <a:spLocks noChangeArrowheads="1"/>
          </p:cNvSpPr>
          <p:nvPr/>
        </p:nvSpPr>
        <p:spPr bwMode="auto">
          <a:xfrm>
            <a:off x="2895600" y="5349875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ระบบจะจัดทำใบเสนอคำขอส่งไปยัง</a:t>
            </a:r>
          </a:p>
        </p:txBody>
      </p:sp>
      <p:sp>
        <p:nvSpPr>
          <p:cNvPr id="38925" name="AutoShape 24"/>
          <p:cNvSpPr>
            <a:spLocks noChangeArrowheads="1"/>
          </p:cNvSpPr>
          <p:nvPr/>
        </p:nvSpPr>
        <p:spPr bwMode="auto">
          <a:xfrm>
            <a:off x="228600" y="5638800"/>
            <a:ext cx="1981200" cy="533400"/>
          </a:xfrm>
          <a:prstGeom prst="flowChart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ผู้ขาย/ร้านค้า</a:t>
            </a:r>
          </a:p>
        </p:txBody>
      </p:sp>
      <p:cxnSp>
        <p:nvCxnSpPr>
          <p:cNvPr id="38926" name="AutoShape 25"/>
          <p:cNvCxnSpPr>
            <a:cxnSpLocks noChangeShapeType="1"/>
            <a:stCxn id="23" idx="4"/>
            <a:endCxn id="38925" idx="3"/>
          </p:cNvCxnSpPr>
          <p:nvPr/>
        </p:nvCxnSpPr>
        <p:spPr bwMode="auto">
          <a:xfrm rot="5400000">
            <a:off x="4265612" y="3065463"/>
            <a:ext cx="784225" cy="4895850"/>
          </a:xfrm>
          <a:prstGeom prst="bentConnector2">
            <a:avLst/>
          </a:prstGeom>
          <a:noFill/>
          <a:ln w="38100">
            <a:solidFill>
              <a:srgbClr val="12345A"/>
            </a:solidFill>
            <a:miter lim="800000"/>
            <a:headEnd/>
            <a:tailEnd type="triangle" w="med" len="med"/>
          </a:ln>
        </p:spPr>
      </p:cxnSp>
      <p:sp>
        <p:nvSpPr>
          <p:cNvPr id="38927" name="Line 26"/>
          <p:cNvSpPr>
            <a:spLocks noChangeShapeType="1"/>
          </p:cNvSpPr>
          <p:nvPr/>
        </p:nvSpPr>
        <p:spPr bwMode="auto">
          <a:xfrm flipV="1">
            <a:off x="1511300" y="3063875"/>
            <a:ext cx="0" cy="2438400"/>
          </a:xfrm>
          <a:prstGeom prst="line">
            <a:avLst/>
          </a:prstGeom>
          <a:noFill/>
          <a:ln w="38100">
            <a:solidFill>
              <a:srgbClr val="1234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pic>
        <p:nvPicPr>
          <p:cNvPr id="38928" name="Picture 27" descr="emarke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7338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Text Box 28"/>
          <p:cNvSpPr txBox="1">
            <a:spLocks noChangeArrowheads="1"/>
          </p:cNvSpPr>
          <p:nvPr/>
        </p:nvSpPr>
        <p:spPr bwMode="auto">
          <a:xfrm>
            <a:off x="0" y="3200400"/>
            <a:ext cx="1600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ผู้ค้าส่งใบตอบกลับมายังส่วนราชการ จากนั้นส่วนราชการจะเลือกผู้ค้าที่ราคาต่ำสุด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white">
          <a:xfrm>
            <a:off x="1981200" y="390525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3200" b="1" dirty="0">
                <a:solidFill>
                  <a:schemeClr val="bg1"/>
                </a:solidFill>
                <a:latin typeface="+mn-lt"/>
              </a:rPr>
              <a:t>ระบบ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e-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GP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+mn-lt"/>
              </a:rPr>
              <a:t>ระยะที่ 3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3200" dirty="0">
                <a:solidFill>
                  <a:schemeClr val="accent2"/>
                </a:solidFill>
                <a:latin typeface="+mn-lt"/>
              </a:rPr>
              <a:t>e-Market</a:t>
            </a:r>
          </a:p>
        </p:txBody>
      </p:sp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257800"/>
            <a:ext cx="1473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6"/>
          <p:cNvGrpSpPr>
            <a:grpSpLocks/>
          </p:cNvGrpSpPr>
          <p:nvPr/>
        </p:nvGrpSpPr>
        <p:grpSpPr bwMode="auto">
          <a:xfrm>
            <a:off x="152400" y="1274763"/>
            <a:ext cx="6096000" cy="630237"/>
            <a:chOff x="912" y="1008"/>
            <a:chExt cx="3984" cy="1068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2400">
                <a:latin typeface="Angsana New" pitchFamily="18" charset="-34"/>
              </a:endParaRPr>
            </a:p>
          </p:txBody>
        </p:sp>
        <p:grpSp>
          <p:nvGrpSpPr>
            <p:cNvPr id="39957" name="Group 18"/>
            <p:cNvGrpSpPr>
              <a:grpSpLocks/>
            </p:cNvGrpSpPr>
            <p:nvPr/>
          </p:nvGrpSpPr>
          <p:grpSpPr bwMode="auto">
            <a:xfrm>
              <a:off x="999" y="1091"/>
              <a:ext cx="768" cy="985"/>
              <a:chOff x="999" y="1091"/>
              <a:chExt cx="768" cy="985"/>
            </a:xfrm>
          </p:grpSpPr>
          <p:sp>
            <p:nvSpPr>
              <p:cNvPr id="11" name="AutoShape 19"/>
              <p:cNvSpPr>
                <a:spLocks noChangeArrowheads="1"/>
              </p:cNvSpPr>
              <p:nvPr/>
            </p:nvSpPr>
            <p:spPr bwMode="gray">
              <a:xfrm>
                <a:off x="999" y="1091"/>
                <a:ext cx="768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th-TH" sz="2400">
                  <a:latin typeface="Angsana New" pitchFamily="18" charset="-34"/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gray">
              <a:xfrm>
                <a:off x="1047" y="1140"/>
                <a:ext cx="383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400">
                  <a:latin typeface="Angsana New" pitchFamily="18" charset="-34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gray">
              <a:xfrm>
                <a:off x="1291" y="1293"/>
                <a:ext cx="121" cy="7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th-TH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10" name="Text Box 22"/>
            <p:cNvSpPr txBox="1">
              <a:spLocks noChangeArrowheads="1"/>
            </p:cNvSpPr>
            <p:nvPr/>
          </p:nvSpPr>
          <p:spPr bwMode="gray">
            <a:xfrm>
              <a:off x="1873" y="1148"/>
              <a:ext cx="2928" cy="7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th-TH" sz="2400" b="1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กระบวนการทำงาน</a:t>
              </a:r>
              <a:r>
                <a:rPr lang="en-US" sz="2400" b="1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 Thai Auction</a:t>
              </a:r>
            </a:p>
          </p:txBody>
        </p:sp>
      </p:grpSp>
      <p:sp>
        <p:nvSpPr>
          <p:cNvPr id="39939" name="Text Box 10"/>
          <p:cNvSpPr txBox="1">
            <a:spLocks noChangeArrowheads="1"/>
          </p:cNvSpPr>
          <p:nvPr/>
        </p:nvSpPr>
        <p:spPr bwMode="auto">
          <a:xfrm>
            <a:off x="252413" y="1285875"/>
            <a:ext cx="1268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ngsana New" pitchFamily="18" charset="-34"/>
              </a:rPr>
              <a:t>e-Market</a:t>
            </a:r>
            <a:endParaRPr lang="th-TH" sz="32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9940" name="AutoShape 11"/>
          <p:cNvSpPr>
            <a:spLocks noChangeArrowheads="1"/>
          </p:cNvSpPr>
          <p:nvPr/>
        </p:nvSpPr>
        <p:spPr bwMode="auto">
          <a:xfrm>
            <a:off x="171450" y="2454275"/>
            <a:ext cx="1676400" cy="533400"/>
          </a:xfrm>
          <a:prstGeom prst="flowChartProcess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ส่วนราชการ</a:t>
            </a:r>
          </a:p>
        </p:txBody>
      </p:sp>
      <p:sp>
        <p:nvSpPr>
          <p:cNvPr id="39941" name="Line 12"/>
          <p:cNvSpPr>
            <a:spLocks noChangeShapeType="1"/>
          </p:cNvSpPr>
          <p:nvPr/>
        </p:nvSpPr>
        <p:spPr bwMode="auto">
          <a:xfrm>
            <a:off x="1847850" y="2759075"/>
            <a:ext cx="2971800" cy="0"/>
          </a:xfrm>
          <a:prstGeom prst="line">
            <a:avLst/>
          </a:prstGeom>
          <a:noFill/>
          <a:ln w="38100">
            <a:solidFill>
              <a:srgbClr val="1234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1966913" y="2300288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เลือกดูสินค้าและบริการตาม</a:t>
            </a:r>
          </a:p>
          <a:p>
            <a:pPr algn="ctr"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รหัส </a:t>
            </a:r>
            <a:r>
              <a:rPr lang="en-US" sz="2400" b="1">
                <a:latin typeface="Angsana New" pitchFamily="18" charset="-34"/>
              </a:rPr>
              <a:t>UNSPSC </a:t>
            </a:r>
            <a:r>
              <a:rPr lang="th-TH" sz="2400" b="1">
                <a:latin typeface="Angsana New" pitchFamily="18" charset="-34"/>
              </a:rPr>
              <a:t>จาก</a:t>
            </a:r>
          </a:p>
        </p:txBody>
      </p:sp>
      <p:pic>
        <p:nvPicPr>
          <p:cNvPr id="39943" name="Picture 14" descr="Catalog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2225675"/>
            <a:ext cx="12954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AutoShape 15"/>
          <p:cNvSpPr>
            <a:spLocks noChangeArrowheads="1"/>
          </p:cNvSpPr>
          <p:nvPr/>
        </p:nvSpPr>
        <p:spPr bwMode="auto">
          <a:xfrm>
            <a:off x="6353175" y="2254250"/>
            <a:ext cx="2362200" cy="685800"/>
          </a:xfrm>
          <a:prstGeom prst="flowChartProcess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Product Information/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e-Catalog</a:t>
            </a:r>
            <a:endParaRPr lang="th-TH" sz="2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7153275" y="2949575"/>
            <a:ext cx="0" cy="1514475"/>
          </a:xfrm>
          <a:prstGeom prst="line">
            <a:avLst/>
          </a:prstGeom>
          <a:noFill/>
          <a:ln w="38100">
            <a:solidFill>
              <a:srgbClr val="1234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7372350" y="3195638"/>
            <a:ext cx="1847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ถ้าหากวงเงินสูงกว่า 2 ล้านบาท  ให้ส่วนราชการเลือกกดปุ่มจัดทำ </a:t>
            </a:r>
            <a:r>
              <a:rPr lang="en-US" sz="2400" b="1">
                <a:latin typeface="Angsana New" pitchFamily="18" charset="-34"/>
              </a:rPr>
              <a:t>Auction 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715125" y="4511675"/>
            <a:ext cx="838200" cy="8223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ngsana New" pitchFamily="18" charset="-34"/>
              </a:rPr>
              <a:t>Auction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39948" name="Text Box 19"/>
          <p:cNvSpPr txBox="1">
            <a:spLocks noChangeArrowheads="1"/>
          </p:cNvSpPr>
          <p:nvPr/>
        </p:nvSpPr>
        <p:spPr bwMode="auto">
          <a:xfrm>
            <a:off x="2590800" y="5160963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เข้าสู่ระบบประมูลด้วยวิธีการทางอิเล็กทรอนิกส์   โดยมีการเปลี่ยนระบบให้มีการเสนอราคาได้ 6 รอบ   รอบละ 5 นาที โดยแต่ละรอบเสนอได้ 1 ครั้ง</a:t>
            </a:r>
          </a:p>
        </p:txBody>
      </p:sp>
      <p:sp>
        <p:nvSpPr>
          <p:cNvPr id="39949" name="AutoShape 20"/>
          <p:cNvSpPr>
            <a:spLocks noChangeArrowheads="1"/>
          </p:cNvSpPr>
          <p:nvPr/>
        </p:nvSpPr>
        <p:spPr bwMode="auto">
          <a:xfrm>
            <a:off x="228600" y="5638800"/>
            <a:ext cx="1981200" cy="533400"/>
          </a:xfrm>
          <a:prstGeom prst="flowChartProcess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Thai Auction</a:t>
            </a:r>
            <a:endParaRPr lang="th-TH" sz="2400" b="1">
              <a:solidFill>
                <a:schemeClr val="bg1"/>
              </a:solidFill>
              <a:latin typeface="Angsana New" pitchFamily="18" charset="-34"/>
            </a:endParaRPr>
          </a:p>
        </p:txBody>
      </p:sp>
      <p:cxnSp>
        <p:nvCxnSpPr>
          <p:cNvPr id="39950" name="AutoShape 21"/>
          <p:cNvCxnSpPr>
            <a:cxnSpLocks noChangeShapeType="1"/>
            <a:stCxn id="23" idx="4"/>
            <a:endCxn id="39949" idx="3"/>
          </p:cNvCxnSpPr>
          <p:nvPr/>
        </p:nvCxnSpPr>
        <p:spPr bwMode="auto">
          <a:xfrm rot="5400000">
            <a:off x="4386263" y="3157537"/>
            <a:ext cx="571500" cy="4924425"/>
          </a:xfrm>
          <a:prstGeom prst="bentConnector2">
            <a:avLst/>
          </a:prstGeom>
          <a:noFill/>
          <a:ln w="38100">
            <a:solidFill>
              <a:srgbClr val="12345A"/>
            </a:solidFill>
            <a:miter lim="800000"/>
            <a:headEnd/>
            <a:tailEnd type="triangle" w="med" len="med"/>
          </a:ln>
        </p:spPr>
      </p:cxnSp>
      <p:sp>
        <p:nvSpPr>
          <p:cNvPr id="39951" name="Line 22"/>
          <p:cNvSpPr>
            <a:spLocks noChangeShapeType="1"/>
          </p:cNvSpPr>
          <p:nvPr/>
        </p:nvSpPr>
        <p:spPr bwMode="auto">
          <a:xfrm flipV="1">
            <a:off x="1511300" y="3063875"/>
            <a:ext cx="0" cy="2438400"/>
          </a:xfrm>
          <a:prstGeom prst="line">
            <a:avLst/>
          </a:prstGeom>
          <a:noFill/>
          <a:ln w="38100">
            <a:solidFill>
              <a:srgbClr val="1234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pic>
        <p:nvPicPr>
          <p:cNvPr id="39952" name="Picture 23" descr="emarke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7338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Text Box 24"/>
          <p:cNvSpPr txBox="1">
            <a:spLocks noChangeArrowheads="1"/>
          </p:cNvSpPr>
          <p:nvPr/>
        </p:nvSpPr>
        <p:spPr bwMode="auto">
          <a:xfrm>
            <a:off x="0" y="3200400"/>
            <a:ext cx="160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Angsana New" pitchFamily="18" charset="-34"/>
              </a:rPr>
              <a:t>ส่วนราชการจะประกาศให้ผู้ค้าที่เสนอราคาต่ำสุดเป็นผู้ชนะ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white">
          <a:xfrm>
            <a:off x="1981200" y="390525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3200" b="1" dirty="0">
                <a:solidFill>
                  <a:schemeClr val="bg1"/>
                </a:solidFill>
                <a:latin typeface="+mn-lt"/>
              </a:rPr>
              <a:t>ระบบ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e-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GP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+mn-lt"/>
              </a:rPr>
              <a:t>ระยะที่ 3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3200" dirty="0">
                <a:solidFill>
                  <a:schemeClr val="accent2"/>
                </a:solidFill>
                <a:latin typeface="+mn-lt"/>
              </a:rPr>
              <a:t>e-Market</a:t>
            </a:r>
          </a:p>
        </p:txBody>
      </p:sp>
      <p:pic>
        <p:nvPicPr>
          <p:cNvPr id="39955" name="Picture 2"/>
          <p:cNvPicPr>
            <a:picLocks noChangeAspect="1" noChangeArrowheads="1"/>
          </p:cNvPicPr>
          <p:nvPr/>
        </p:nvPicPr>
        <p:blipFill>
          <a:blip r:embed="rId7" cstate="print"/>
          <a:srcRect b="7556"/>
          <a:stretch>
            <a:fillRect/>
          </a:stretch>
        </p:blipFill>
        <p:spPr bwMode="auto">
          <a:xfrm>
            <a:off x="7772400" y="51054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89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8200"/>
            <a:ext cx="9144000" cy="1371600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indent="0" algn="ctr">
              <a:buFontTx/>
              <a:buNone/>
              <a:defRPr/>
            </a:pP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www.gprocurement.go.th</a:t>
            </a: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  <a:p>
            <a:pPr marL="0" indent="0" algn="ctr">
              <a:buFontTx/>
              <a:buNone/>
              <a:defRPr/>
            </a:pPr>
            <a:endParaRPr lang="en-US" altLang="ko-KR" sz="32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648200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05_ZZ Death Note 1.0" pitchFamily="2" charset="0"/>
              </a:rPr>
              <a:t>Thank you</a:t>
            </a:r>
          </a:p>
        </p:txBody>
      </p:sp>
      <p:pic>
        <p:nvPicPr>
          <p:cNvPr id="10" name="Picture 2" descr="http://www.nmt.or.th/chiangrai/wiangchai/DocLib4/Pic/gprocu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6019800"/>
            <a:ext cx="2667000" cy="53340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8"/>
          <p:cNvGrpSpPr>
            <a:grpSpLocks/>
          </p:cNvGrpSpPr>
          <p:nvPr/>
        </p:nvGrpSpPr>
        <p:grpSpPr bwMode="auto">
          <a:xfrm>
            <a:off x="55563" y="4953000"/>
            <a:ext cx="973137" cy="517525"/>
            <a:chOff x="1049592" y="4815840"/>
            <a:chExt cx="972820" cy="518160"/>
          </a:xfrm>
        </p:grpSpPr>
        <p:pic>
          <p:nvPicPr>
            <p:cNvPr id="826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6025" y="4815840"/>
              <a:ext cx="418387" cy="3050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264" name="TextBox 16"/>
            <p:cNvSpPr txBox="1">
              <a:spLocks noChangeArrowheads="1"/>
            </p:cNvSpPr>
            <p:nvPr/>
          </p:nvSpPr>
          <p:spPr bwMode="auto">
            <a:xfrm>
              <a:off x="1049592" y="5123995"/>
              <a:ext cx="972820" cy="2100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eaLnBrk="0" hangingPunct="0"/>
              <a:r>
                <a:rPr lang="th-TH" sz="1000" b="1" i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หน่วยงานผู้ตรวจสอบ</a:t>
              </a:r>
              <a:endParaRPr lang="en-US" sz="2400"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8195" name="Group 96"/>
          <p:cNvGrpSpPr>
            <a:grpSpLocks/>
          </p:cNvGrpSpPr>
          <p:nvPr/>
        </p:nvGrpSpPr>
        <p:grpSpPr bwMode="auto">
          <a:xfrm>
            <a:off x="179388" y="3313113"/>
            <a:ext cx="714375" cy="700087"/>
            <a:chOff x="1172496" y="3186144"/>
            <a:chExt cx="712787" cy="700056"/>
          </a:xfrm>
        </p:grpSpPr>
        <p:pic>
          <p:nvPicPr>
            <p:cNvPr id="826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8541" y="3186144"/>
              <a:ext cx="337109" cy="336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262" name="TextBox 18"/>
            <p:cNvSpPr txBox="1">
              <a:spLocks noChangeArrowheads="1"/>
            </p:cNvSpPr>
            <p:nvPr/>
          </p:nvSpPr>
          <p:spPr bwMode="auto">
            <a:xfrm>
              <a:off x="1172496" y="3500582"/>
              <a:ext cx="712787" cy="385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 eaLnBrk="0" hangingPunct="0"/>
              <a:r>
                <a:rPr lang="th-TH" sz="1000" b="1" i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ผู้ค้าภาครัฐ (</a:t>
              </a:r>
              <a:r>
                <a:rPr lang="en-US" sz="1000" b="1" i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Supplier)</a:t>
              </a:r>
              <a:endParaRPr lang="en-US" sz="2400"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8196" name="Group 97"/>
          <p:cNvGrpSpPr>
            <a:grpSpLocks/>
          </p:cNvGrpSpPr>
          <p:nvPr/>
        </p:nvGrpSpPr>
        <p:grpSpPr bwMode="auto">
          <a:xfrm>
            <a:off x="106363" y="4186238"/>
            <a:ext cx="723900" cy="471487"/>
            <a:chOff x="1100232" y="4069080"/>
            <a:chExt cx="723900" cy="471488"/>
          </a:xfrm>
        </p:grpSpPr>
        <p:pic>
          <p:nvPicPr>
            <p:cNvPr id="825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3797" y="4069080"/>
              <a:ext cx="283913" cy="3047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260" name="TextBox 20"/>
            <p:cNvSpPr txBox="1">
              <a:spLocks noChangeArrowheads="1"/>
            </p:cNvSpPr>
            <p:nvPr/>
          </p:nvSpPr>
          <p:spPr bwMode="auto">
            <a:xfrm>
              <a:off x="1100232" y="4366317"/>
              <a:ext cx="723900" cy="1742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 eaLnBrk="0" hangingPunct="0"/>
              <a:r>
                <a:rPr lang="th-TH" sz="1000" b="1" i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  ผู้สนใจทั่วไป</a:t>
              </a:r>
              <a:endParaRPr lang="en-US" sz="2400"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8197" name="Group 95"/>
          <p:cNvGrpSpPr>
            <a:grpSpLocks/>
          </p:cNvGrpSpPr>
          <p:nvPr/>
        </p:nvGrpSpPr>
        <p:grpSpPr bwMode="auto">
          <a:xfrm>
            <a:off x="61913" y="2590800"/>
            <a:ext cx="927100" cy="517525"/>
            <a:chOff x="1054418" y="2453721"/>
            <a:chExt cx="926782" cy="518079"/>
          </a:xfrm>
        </p:grpSpPr>
        <p:pic>
          <p:nvPicPr>
            <p:cNvPr id="825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1768" y="2453721"/>
              <a:ext cx="351363" cy="365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258" name="TextBox 22"/>
            <p:cNvSpPr txBox="1">
              <a:spLocks noChangeArrowheads="1"/>
            </p:cNvSpPr>
            <p:nvPr/>
          </p:nvSpPr>
          <p:spPr bwMode="auto">
            <a:xfrm>
              <a:off x="1054418" y="2787243"/>
              <a:ext cx="926782" cy="1845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 eaLnBrk="0" hangingPunct="0"/>
              <a:r>
                <a:rPr lang="th-TH" sz="1000" b="1" i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หน่วยงานภาครัฐ</a:t>
              </a:r>
              <a:endParaRPr lang="en-US" sz="240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295400" y="2209800"/>
            <a:ext cx="4953000" cy="3733800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9" name="AutoShape 32" descr="Green marble"/>
          <p:cNvSpPr>
            <a:spLocks noChangeArrowheads="1"/>
          </p:cNvSpPr>
          <p:nvPr/>
        </p:nvSpPr>
        <p:spPr bwMode="auto">
          <a:xfrm>
            <a:off x="1295400" y="1304925"/>
            <a:ext cx="4895850" cy="828675"/>
          </a:xfrm>
          <a:prstGeom prst="triangle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9525" algn="in">
            <a:solidFill>
              <a:schemeClr val="tx2"/>
            </a:solidFill>
            <a:miter lim="800000"/>
            <a:headEnd/>
            <a:tailEnd/>
          </a:ln>
          <a:effectLst>
            <a:outerShdw dist="52363" dir="17042175" algn="ctr" rotWithShape="0">
              <a:srgbClr val="669999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eaLnBrk="0" hangingPunct="0">
              <a:defRPr/>
            </a:pPr>
            <a:r>
              <a:rPr lang="en-US" sz="90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eaLnBrk="0" hangingPunct="0">
              <a:defRPr/>
            </a:pPr>
            <a:endParaRPr lang="en-US" sz="90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defRPr/>
            </a:pPr>
            <a:endParaRPr lang="en-US" sz="1800">
              <a:cs typeface="Arial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286000" y="1693863"/>
            <a:ext cx="2971800" cy="525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0" hangingPunct="0"/>
            <a:r>
              <a:rPr lang="th-TH" sz="1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ระบบการจัดซื้อจัดจ้างภาครัฐด้วยอิเล็กทรอนิกส์ </a:t>
            </a:r>
            <a:r>
              <a:rPr lang="en-US" sz="1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1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1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(e-Government Procurement System : e-GP)</a:t>
            </a:r>
            <a:endParaRPr lang="en-US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124200" y="2514600"/>
            <a:ext cx="2849563" cy="335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2" name="Rounded Rectangle 51"/>
          <p:cNvSpPr/>
          <p:nvPr/>
        </p:nvSpPr>
        <p:spPr>
          <a:xfrm rot="5400000">
            <a:off x="4381500" y="1866903"/>
            <a:ext cx="381000" cy="2438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Information Disclosure Center</a:t>
            </a:r>
          </a:p>
        </p:txBody>
      </p:sp>
      <p:sp>
        <p:nvSpPr>
          <p:cNvPr id="54" name="Rounded Rectangle 53"/>
          <p:cNvSpPr/>
          <p:nvPr/>
        </p:nvSpPr>
        <p:spPr>
          <a:xfrm rot="5400000">
            <a:off x="4381499" y="2171700"/>
            <a:ext cx="381000" cy="2438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Registration  Management System</a:t>
            </a: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4191000" y="2590800"/>
            <a:ext cx="7620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0" hangingPunct="0"/>
            <a:r>
              <a:rPr lang="en-US" sz="1600" b="1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EPIC</a:t>
            </a:r>
            <a:endParaRPr lang="en-US" sz="1600" b="1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762501" y="4152900"/>
            <a:ext cx="2514600" cy="3175"/>
          </a:xfrm>
          <a:prstGeom prst="line">
            <a:avLst/>
          </a:prstGeom>
          <a:ln w="57150" cap="flat" cmpd="sng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848644" y="4126706"/>
            <a:ext cx="2438400" cy="1588"/>
          </a:xfrm>
          <a:prstGeom prst="line">
            <a:avLst/>
          </a:prstGeom>
          <a:ln w="57150" cap="flat" cmpd="sng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Rounded Rectangle 59"/>
          <p:cNvSpPr>
            <a:spLocks noChangeArrowheads="1"/>
          </p:cNvSpPr>
          <p:nvPr/>
        </p:nvSpPr>
        <p:spPr bwMode="auto">
          <a:xfrm rot="-5400000">
            <a:off x="6460331" y="4907757"/>
            <a:ext cx="823913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5400" algn="ctr">
            <a:solidFill>
              <a:srgbClr val="BF7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>
                <a:solidFill>
                  <a:srgbClr val="3E1716"/>
                </a:solidFill>
                <a:latin typeface="Cordia New" pitchFamily="34" charset="-34"/>
                <a:cs typeface="Cordia New" pitchFamily="34" charset="-34"/>
              </a:rPr>
              <a:t>Bank Gateway</a:t>
            </a:r>
          </a:p>
        </p:txBody>
      </p:sp>
      <p:sp>
        <p:nvSpPr>
          <p:cNvPr id="74778" name="Rounded Rectangle 61"/>
          <p:cNvSpPr>
            <a:spLocks noChangeArrowheads="1"/>
          </p:cNvSpPr>
          <p:nvPr/>
        </p:nvSpPr>
        <p:spPr bwMode="auto">
          <a:xfrm>
            <a:off x="1657350" y="2757488"/>
            <a:ext cx="1008063" cy="38417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2F243C"/>
                </a:solidFill>
                <a:latin typeface="Cordia New" pitchFamily="34" charset="-34"/>
                <a:cs typeface="Cordia New" pitchFamily="34" charset="-34"/>
              </a:rPr>
              <a:t>e-Auction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57350" y="3824288"/>
            <a:ext cx="1008063" cy="384175"/>
          </a:xfrm>
          <a:prstGeom prst="roundRect">
            <a:avLst/>
          </a:prstGeom>
          <a:solidFill>
            <a:srgbClr val="FFCC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C1624"/>
                </a:solidFill>
                <a:latin typeface="Cordia New" pitchFamily="34" charset="-34"/>
                <a:cs typeface="Cordia New" pitchFamily="34" charset="-34"/>
              </a:rPr>
              <a:t>e-Market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532063" y="2987675"/>
            <a:ext cx="347662" cy="1588"/>
          </a:xfrm>
          <a:prstGeom prst="line">
            <a:avLst/>
          </a:prstGeom>
          <a:ln w="57150" cap="flat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724150" y="2957513"/>
            <a:ext cx="322263" cy="3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533651" y="4057650"/>
            <a:ext cx="347662" cy="1587"/>
          </a:xfrm>
          <a:prstGeom prst="line">
            <a:avLst/>
          </a:prstGeom>
          <a:ln w="57150" cap="flat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380957" y="5117306"/>
            <a:ext cx="457200" cy="1587"/>
          </a:xfrm>
          <a:prstGeom prst="line">
            <a:avLst/>
          </a:prstGeom>
          <a:ln w="57150" cap="flat" cmpd="sng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8207" idx="0"/>
          </p:cNvCxnSpPr>
          <p:nvPr/>
        </p:nvCxnSpPr>
        <p:spPr>
          <a:xfrm>
            <a:off x="6008688" y="4953000"/>
            <a:ext cx="623887" cy="1841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5" name="Rounded Rectangle 7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750" y="3486150"/>
            <a:ext cx="2476500" cy="420688"/>
          </a:xfrm>
          <a:prstGeom prst="rect">
            <a:avLst/>
          </a:prstGeom>
          <a:solidFill>
            <a:srgbClr val="C3DAF3"/>
          </a:solidFill>
          <a:ln w="9525">
            <a:noFill/>
            <a:miter lim="800000"/>
            <a:headEnd/>
            <a:tailEnd/>
          </a:ln>
        </p:spPr>
      </p:pic>
      <p:pic>
        <p:nvPicPr>
          <p:cNvPr id="8216" name="Picture 11" descr="KTB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3688" y="4419600"/>
            <a:ext cx="333375" cy="344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17" name="Picture 12" descr="logo-gsb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99463" y="4343400"/>
            <a:ext cx="4397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18" name="Picture 13" descr="ธกส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2013" y="4876800"/>
            <a:ext cx="2984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19" name="Picture 14" descr="sm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6463" y="5602288"/>
            <a:ext cx="254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20" name="Picture 15" descr="exim"/>
          <p:cNvPicPr>
            <a:picLocks noChangeAspect="1" noChangeArrowheads="1"/>
          </p:cNvPicPr>
          <p:nvPr/>
        </p:nvPicPr>
        <p:blipFill>
          <a:blip r:embed="rId13" cstate="print"/>
          <a:srcRect l="12988" r="17506" b="5119"/>
          <a:stretch>
            <a:fillRect/>
          </a:stretch>
        </p:blipFill>
        <p:spPr bwMode="auto">
          <a:xfrm>
            <a:off x="7856538" y="4930775"/>
            <a:ext cx="457200" cy="174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21" name="Picture 16" descr="Logo_ghb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</a:blip>
          <a:srcRect r="78667"/>
          <a:stretch>
            <a:fillRect/>
          </a:stretch>
        </p:blipFill>
        <p:spPr bwMode="auto">
          <a:xfrm>
            <a:off x="8521700" y="5942013"/>
            <a:ext cx="228600" cy="230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22" name="Picture 17" descr="scib"/>
          <p:cNvPicPr>
            <a:picLocks noChangeAspect="1" noChangeArrowheads="1"/>
          </p:cNvPicPr>
          <p:nvPr/>
        </p:nvPicPr>
        <p:blipFill>
          <a:blip r:embed="rId15" cstate="print"/>
          <a:srcRect l="2560" t="4298" r="81920" b="18626"/>
          <a:stretch>
            <a:fillRect/>
          </a:stretch>
        </p:blipFill>
        <p:spPr bwMode="auto">
          <a:xfrm>
            <a:off x="8439150" y="5181600"/>
            <a:ext cx="341313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23" name="Picture 19" descr="isbt"/>
          <p:cNvPicPr>
            <a:picLocks noChangeAspect="1" noChangeArrowheads="1"/>
          </p:cNvPicPr>
          <p:nvPr/>
        </p:nvPicPr>
        <p:blipFill>
          <a:blip r:embed="rId16" cstate="print"/>
          <a:srcRect l="32452" r="32452" b="15627"/>
          <a:stretch>
            <a:fillRect/>
          </a:stretch>
        </p:blipFill>
        <p:spPr bwMode="auto">
          <a:xfrm>
            <a:off x="7866063" y="5181600"/>
            <a:ext cx="374650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24" name="Picture 4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89863" y="5715000"/>
            <a:ext cx="609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5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13663" y="5897563"/>
            <a:ext cx="762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7620000" y="4191000"/>
            <a:ext cx="1268413" cy="2133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6908007" y="5122069"/>
            <a:ext cx="457200" cy="1587"/>
          </a:xfrm>
          <a:prstGeom prst="line">
            <a:avLst/>
          </a:prstGeom>
          <a:ln w="57150" cap="flat" cmpd="sng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endCxn id="82" idx="1"/>
          </p:cNvCxnSpPr>
          <p:nvPr/>
        </p:nvCxnSpPr>
        <p:spPr>
          <a:xfrm>
            <a:off x="7124700" y="5151438"/>
            <a:ext cx="482600" cy="1063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9" name="Up-Down Arrow 54"/>
          <p:cNvSpPr>
            <a:spLocks noChangeArrowheads="1"/>
          </p:cNvSpPr>
          <p:nvPr/>
        </p:nvSpPr>
        <p:spPr bwMode="auto">
          <a:xfrm rot="-5400000">
            <a:off x="795337" y="2717801"/>
            <a:ext cx="447675" cy="209550"/>
          </a:xfrm>
          <a:prstGeom prst="upDownArrow">
            <a:avLst>
              <a:gd name="adj1" fmla="val 50000"/>
              <a:gd name="adj2" fmla="val 20778"/>
            </a:avLst>
          </a:prstGeom>
          <a:solidFill>
            <a:srgbClr val="AD6800"/>
          </a:solidFill>
          <a:ln w="9525" algn="ctr">
            <a:solidFill>
              <a:srgbClr val="744500"/>
            </a:solidFill>
            <a:round/>
            <a:headEnd/>
            <a:tailEnd type="triangle" w="med" len="med"/>
          </a:ln>
        </p:spPr>
        <p:txBody>
          <a:bodyPr vert="eaVert" lIns="19477" tIns="19477" rIns="19477" bIns="19477" anchor="ctr">
            <a:spAutoFit/>
          </a:bodyPr>
          <a:lstStyle/>
          <a:p>
            <a:pPr algn="ctr" eaLnBrk="0" hangingPunct="0"/>
            <a:endParaRPr lang="th-TH" sz="1800">
              <a:cs typeface="Arial" pitchFamily="34" charset="0"/>
            </a:endParaRPr>
          </a:p>
        </p:txBody>
      </p:sp>
      <p:sp>
        <p:nvSpPr>
          <p:cNvPr id="8230" name="Up-Down Arrow 54"/>
          <p:cNvSpPr>
            <a:spLocks noChangeArrowheads="1"/>
          </p:cNvSpPr>
          <p:nvPr/>
        </p:nvSpPr>
        <p:spPr bwMode="auto">
          <a:xfrm rot="-5400000">
            <a:off x="795337" y="3470276"/>
            <a:ext cx="447675" cy="209550"/>
          </a:xfrm>
          <a:prstGeom prst="upDownArrow">
            <a:avLst>
              <a:gd name="adj1" fmla="val 50000"/>
              <a:gd name="adj2" fmla="val 20778"/>
            </a:avLst>
          </a:prstGeom>
          <a:solidFill>
            <a:srgbClr val="AD6800"/>
          </a:solidFill>
          <a:ln w="9525" algn="ctr">
            <a:solidFill>
              <a:srgbClr val="744500"/>
            </a:solidFill>
            <a:round/>
            <a:headEnd/>
            <a:tailEnd type="triangle" w="med" len="med"/>
          </a:ln>
        </p:spPr>
        <p:txBody>
          <a:bodyPr vert="eaVert" lIns="19477" tIns="19477" rIns="19477" bIns="19477" anchor="ctr">
            <a:spAutoFit/>
          </a:bodyPr>
          <a:lstStyle/>
          <a:p>
            <a:pPr algn="ctr" eaLnBrk="0" hangingPunct="0"/>
            <a:endParaRPr lang="th-TH" sz="1800">
              <a:cs typeface="Arial" pitchFamily="34" charset="0"/>
            </a:endParaRPr>
          </a:p>
        </p:txBody>
      </p:sp>
      <p:sp>
        <p:nvSpPr>
          <p:cNvPr id="8231" name="Up-Down Arrow 54"/>
          <p:cNvSpPr>
            <a:spLocks noChangeArrowheads="1"/>
          </p:cNvSpPr>
          <p:nvPr/>
        </p:nvSpPr>
        <p:spPr bwMode="auto">
          <a:xfrm rot="-5400000">
            <a:off x="795337" y="4275138"/>
            <a:ext cx="447675" cy="209550"/>
          </a:xfrm>
          <a:prstGeom prst="upDownArrow">
            <a:avLst>
              <a:gd name="adj1" fmla="val 50000"/>
              <a:gd name="adj2" fmla="val 20778"/>
            </a:avLst>
          </a:prstGeom>
          <a:solidFill>
            <a:srgbClr val="AD6800"/>
          </a:solidFill>
          <a:ln w="9525" algn="ctr">
            <a:solidFill>
              <a:srgbClr val="744500"/>
            </a:solidFill>
            <a:round/>
            <a:headEnd/>
            <a:tailEnd type="triangle" w="med" len="med"/>
          </a:ln>
        </p:spPr>
        <p:txBody>
          <a:bodyPr vert="eaVert" lIns="19477" tIns="19477" rIns="19477" bIns="19477" anchor="ctr">
            <a:spAutoFit/>
          </a:bodyPr>
          <a:lstStyle/>
          <a:p>
            <a:pPr algn="ctr" eaLnBrk="0" hangingPunct="0"/>
            <a:endParaRPr lang="th-TH" sz="1800">
              <a:cs typeface="Arial" pitchFamily="34" charset="0"/>
            </a:endParaRPr>
          </a:p>
        </p:txBody>
      </p:sp>
      <p:sp>
        <p:nvSpPr>
          <p:cNvPr id="8232" name="Up-Down Arrow 54"/>
          <p:cNvSpPr>
            <a:spLocks noChangeArrowheads="1"/>
          </p:cNvSpPr>
          <p:nvPr/>
        </p:nvSpPr>
        <p:spPr bwMode="auto">
          <a:xfrm rot="-5400000">
            <a:off x="795337" y="5032376"/>
            <a:ext cx="447675" cy="209550"/>
          </a:xfrm>
          <a:prstGeom prst="upDownArrow">
            <a:avLst>
              <a:gd name="adj1" fmla="val 50000"/>
              <a:gd name="adj2" fmla="val 20778"/>
            </a:avLst>
          </a:prstGeom>
          <a:solidFill>
            <a:srgbClr val="AD6800"/>
          </a:solidFill>
          <a:ln w="9525" algn="ctr">
            <a:solidFill>
              <a:srgbClr val="744500"/>
            </a:solidFill>
            <a:round/>
            <a:headEnd/>
            <a:tailEnd type="triangle" w="med" len="med"/>
          </a:ln>
        </p:spPr>
        <p:txBody>
          <a:bodyPr vert="eaVert" lIns="19477" tIns="19477" rIns="19477" bIns="19477" anchor="ctr">
            <a:spAutoFit/>
          </a:bodyPr>
          <a:lstStyle/>
          <a:p>
            <a:pPr algn="ctr" eaLnBrk="0" hangingPunct="0"/>
            <a:endParaRPr lang="th-TH" sz="1800">
              <a:cs typeface="Arial" pitchFamily="34" charset="0"/>
            </a:endParaRPr>
          </a:p>
        </p:txBody>
      </p:sp>
      <p:sp>
        <p:nvSpPr>
          <p:cNvPr id="6185" name="Rounded Rectangle 62"/>
          <p:cNvSpPr>
            <a:spLocks noChangeArrowheads="1"/>
          </p:cNvSpPr>
          <p:nvPr/>
        </p:nvSpPr>
        <p:spPr bwMode="auto">
          <a:xfrm>
            <a:off x="1657350" y="5043488"/>
            <a:ext cx="1008063" cy="3841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11345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e-Bidding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722563" y="4033838"/>
            <a:ext cx="322262" cy="3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535238" y="5276850"/>
            <a:ext cx="347662" cy="1588"/>
          </a:xfrm>
          <a:prstGeom prst="line">
            <a:avLst/>
          </a:prstGeom>
          <a:ln w="57150" cap="flat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724150" y="5253038"/>
            <a:ext cx="322263" cy="3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7" name="Rounded Rectangle 101"/>
          <p:cNvSpPr>
            <a:spLocks noChangeArrowheads="1"/>
          </p:cNvSpPr>
          <p:nvPr/>
        </p:nvSpPr>
        <p:spPr bwMode="auto">
          <a:xfrm>
            <a:off x="6858000" y="2819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5400" algn="ctr">
            <a:solidFill>
              <a:srgbClr val="BF7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>
                <a:solidFill>
                  <a:srgbClr val="3E1716"/>
                </a:solidFill>
                <a:latin typeface="Cordia New" pitchFamily="34" charset="-34"/>
                <a:cs typeface="Cordia New" pitchFamily="34" charset="-34"/>
              </a:rPr>
              <a:t>Government Fiscal Management Information System (GFMIS)</a:t>
            </a:r>
          </a:p>
        </p:txBody>
      </p:sp>
      <p:sp>
        <p:nvSpPr>
          <p:cNvPr id="8238" name="Rounded Rectangle 102"/>
          <p:cNvSpPr>
            <a:spLocks noChangeArrowheads="1"/>
          </p:cNvSpPr>
          <p:nvPr/>
        </p:nvSpPr>
        <p:spPr bwMode="auto">
          <a:xfrm>
            <a:off x="6858000" y="34290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5400" algn="ctr">
            <a:solidFill>
              <a:srgbClr val="BF7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1400" b="1">
                <a:solidFill>
                  <a:srgbClr val="3E1716"/>
                </a:solidFill>
                <a:latin typeface="Cordia New" pitchFamily="34" charset="-34"/>
                <a:cs typeface="Cordia New" pitchFamily="34" charset="-34"/>
              </a:rPr>
              <a:t>ศูนย์ข้อมูลที่ปรึกษา</a:t>
            </a:r>
            <a:endParaRPr lang="en-US" sz="1400" b="1">
              <a:solidFill>
                <a:srgbClr val="3E1716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05" name="Elbow Connector 104"/>
          <p:cNvCxnSpPr>
            <a:endCxn id="8237" idx="1"/>
          </p:cNvCxnSpPr>
          <p:nvPr/>
        </p:nvCxnSpPr>
        <p:spPr>
          <a:xfrm flipV="1">
            <a:off x="6007100" y="3048000"/>
            <a:ext cx="838200" cy="6858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238" idx="1"/>
          </p:cNvCxnSpPr>
          <p:nvPr/>
        </p:nvCxnSpPr>
        <p:spPr>
          <a:xfrm flipV="1">
            <a:off x="6007100" y="3657600"/>
            <a:ext cx="838200" cy="609600"/>
          </a:xfrm>
          <a:prstGeom prst="bentConnector3">
            <a:avLst>
              <a:gd name="adj1" fmla="val 64076"/>
            </a:avLst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1" name="Rounded Rectangle 62"/>
          <p:cNvSpPr>
            <a:spLocks noChangeArrowheads="1"/>
          </p:cNvSpPr>
          <p:nvPr/>
        </p:nvSpPr>
        <p:spPr bwMode="auto">
          <a:xfrm>
            <a:off x="2271713" y="6248400"/>
            <a:ext cx="1004887" cy="2762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>
                <a:solidFill>
                  <a:srgbClr val="1C1624"/>
                </a:solidFill>
                <a:latin typeface="Cordia New" pitchFamily="34" charset="-34"/>
                <a:cs typeface="Cordia New" pitchFamily="34" charset="-34"/>
              </a:rPr>
              <a:t>DRC</a:t>
            </a:r>
          </a:p>
        </p:txBody>
      </p:sp>
      <p:sp>
        <p:nvSpPr>
          <p:cNvPr id="8242" name="Rounded Rectangle 62"/>
          <p:cNvSpPr>
            <a:spLocks noChangeArrowheads="1"/>
          </p:cNvSpPr>
          <p:nvPr/>
        </p:nvSpPr>
        <p:spPr bwMode="auto">
          <a:xfrm>
            <a:off x="4557713" y="6248400"/>
            <a:ext cx="1004887" cy="2762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5400" algn="ctr">
            <a:solidFill>
              <a:srgbClr val="11345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b="1">
                <a:solidFill>
                  <a:srgbClr val="1C1624"/>
                </a:solidFill>
                <a:latin typeface="Cordia New" pitchFamily="34" charset="-34"/>
                <a:cs typeface="Cordia New" pitchFamily="34" charset="-34"/>
              </a:rPr>
              <a:t>CA</a:t>
            </a:r>
          </a:p>
        </p:txBody>
      </p:sp>
      <p:cxnSp>
        <p:nvCxnSpPr>
          <p:cNvPr id="8243" name="Straight Arrow Connector 135"/>
          <p:cNvCxnSpPr>
            <a:cxnSpLocks noChangeShapeType="1"/>
          </p:cNvCxnSpPr>
          <p:nvPr/>
        </p:nvCxnSpPr>
        <p:spPr bwMode="auto">
          <a:xfrm rot="5400000">
            <a:off x="4925219" y="6103144"/>
            <a:ext cx="2286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44" name="Straight Arrow Connector 136"/>
          <p:cNvCxnSpPr>
            <a:cxnSpLocks noChangeShapeType="1"/>
          </p:cNvCxnSpPr>
          <p:nvPr/>
        </p:nvCxnSpPr>
        <p:spPr bwMode="auto">
          <a:xfrm rot="5400000">
            <a:off x="2629694" y="6103144"/>
            <a:ext cx="2286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8" name="Rounded Rectangle 137"/>
          <p:cNvSpPr/>
          <p:nvPr/>
        </p:nvSpPr>
        <p:spPr>
          <a:xfrm rot="5400000">
            <a:off x="4385806" y="3194252"/>
            <a:ext cx="381000" cy="243840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e-Contact/e-Signature</a:t>
            </a:r>
          </a:p>
        </p:txBody>
      </p:sp>
      <p:sp>
        <p:nvSpPr>
          <p:cNvPr id="139" name="Rounded Rectangle 138"/>
          <p:cNvSpPr/>
          <p:nvPr/>
        </p:nvSpPr>
        <p:spPr>
          <a:xfrm rot="5400000">
            <a:off x="4397375" y="3937466"/>
            <a:ext cx="381000" cy="2438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Help Desk</a:t>
            </a:r>
          </a:p>
        </p:txBody>
      </p:sp>
      <p:sp>
        <p:nvSpPr>
          <p:cNvPr id="140" name="Rounded Rectangle 139"/>
          <p:cNvSpPr/>
          <p:nvPr/>
        </p:nvSpPr>
        <p:spPr>
          <a:xfrm rot="5400000">
            <a:off x="4391025" y="3559642"/>
            <a:ext cx="381000" cy="2438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Management Information System</a:t>
            </a:r>
          </a:p>
        </p:txBody>
      </p:sp>
      <p:sp>
        <p:nvSpPr>
          <p:cNvPr id="8248" name="TextBox 72"/>
          <p:cNvSpPr txBox="1">
            <a:spLocks noChangeArrowheads="1"/>
          </p:cNvSpPr>
          <p:nvPr/>
        </p:nvSpPr>
        <p:spPr bwMode="auto">
          <a:xfrm>
            <a:off x="6858000" y="1219200"/>
            <a:ext cx="2286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e-GP </a:t>
            </a:r>
            <a:r>
              <a:rPr lang="th-TH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ระยะที่ 1 ที่ใช้งานแล้ว</a:t>
            </a:r>
          </a:p>
          <a:p>
            <a:pPr eaLnBrk="0" hangingPunct="0"/>
            <a:r>
              <a:rPr lang="th-TH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ตั้งแต่วันที่ 1 เม.ย. 53</a:t>
            </a:r>
          </a:p>
          <a:p>
            <a:pPr eaLnBrk="0" hangingPunct="0"/>
            <a:r>
              <a:rPr lang="en-US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e-GP </a:t>
            </a:r>
            <a:r>
              <a:rPr lang="th-TH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ระยะที่</a:t>
            </a:r>
            <a:r>
              <a:rPr lang="en-US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2</a:t>
            </a:r>
          </a:p>
          <a:p>
            <a:pPr eaLnBrk="0" hangingPunct="0"/>
            <a:r>
              <a:rPr lang="en-US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e-GP </a:t>
            </a:r>
            <a:r>
              <a:rPr lang="th-TH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ระยะที่</a:t>
            </a:r>
            <a:r>
              <a:rPr lang="en-US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>
                <a:solidFill>
                  <a:srgbClr val="12345A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en-US" sz="1800" b="1">
              <a:solidFill>
                <a:srgbClr val="12345A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249" name="Rectangle 77"/>
          <p:cNvSpPr>
            <a:spLocks noChangeArrowheads="1"/>
          </p:cNvSpPr>
          <p:nvPr/>
        </p:nvSpPr>
        <p:spPr bwMode="auto">
          <a:xfrm>
            <a:off x="6680200" y="1874838"/>
            <a:ext cx="152400" cy="1524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th-TH" sz="1800"/>
          </a:p>
        </p:txBody>
      </p:sp>
      <p:sp>
        <p:nvSpPr>
          <p:cNvPr id="8250" name="Rectangle 78"/>
          <p:cNvSpPr>
            <a:spLocks noChangeArrowheads="1"/>
          </p:cNvSpPr>
          <p:nvPr/>
        </p:nvSpPr>
        <p:spPr bwMode="auto">
          <a:xfrm>
            <a:off x="6684963" y="2144713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th-TH" sz="1800"/>
          </a:p>
        </p:txBody>
      </p:sp>
      <p:sp>
        <p:nvSpPr>
          <p:cNvPr id="80" name="Rectangle 79"/>
          <p:cNvSpPr/>
          <p:nvPr/>
        </p:nvSpPr>
        <p:spPr bwMode="auto">
          <a:xfrm>
            <a:off x="6680200" y="1322388"/>
            <a:ext cx="152400" cy="1524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Rounded Rectangle 138"/>
          <p:cNvSpPr/>
          <p:nvPr/>
        </p:nvSpPr>
        <p:spPr>
          <a:xfrm rot="5400000">
            <a:off x="4397375" y="2464266"/>
            <a:ext cx="381000" cy="2438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Operation System</a:t>
            </a:r>
          </a:p>
        </p:txBody>
      </p:sp>
      <p:sp>
        <p:nvSpPr>
          <p:cNvPr id="90" name="Rounded Rectangle 89"/>
          <p:cNvSpPr/>
          <p:nvPr/>
        </p:nvSpPr>
        <p:spPr>
          <a:xfrm rot="5400000">
            <a:off x="4381500" y="2831848"/>
            <a:ext cx="381000" cy="2438395"/>
          </a:xfrm>
          <a:prstGeom prst="roundRect">
            <a:avLst/>
          </a:prstGeom>
          <a:solidFill>
            <a:srgbClr val="66FF3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Contact Management</a:t>
            </a:r>
          </a:p>
        </p:txBody>
      </p:sp>
      <p:sp>
        <p:nvSpPr>
          <p:cNvPr id="8254" name="Text Box 74"/>
          <p:cNvSpPr txBox="1">
            <a:spLocks noChangeArrowheads="1"/>
          </p:cNvSpPr>
          <p:nvPr/>
        </p:nvSpPr>
        <p:spPr bwMode="auto">
          <a:xfrm>
            <a:off x="3382963" y="55245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sz="1800"/>
          </a:p>
        </p:txBody>
      </p:sp>
      <p:sp>
        <p:nvSpPr>
          <p:cNvPr id="3" name="Rounded Rectangle 89"/>
          <p:cNvSpPr/>
          <p:nvPr/>
        </p:nvSpPr>
        <p:spPr>
          <a:xfrm rot="5400000">
            <a:off x="4400550" y="4278058"/>
            <a:ext cx="381000" cy="2438400"/>
          </a:xfrm>
          <a:prstGeom prst="roundRect">
            <a:avLst/>
          </a:prstGeom>
          <a:solidFill>
            <a:srgbClr val="66FF3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Grading</a:t>
            </a:r>
          </a:p>
        </p:txBody>
      </p:sp>
      <p:sp>
        <p:nvSpPr>
          <p:cNvPr id="8256" name="Rectangle 2"/>
          <p:cNvSpPr>
            <a:spLocks noChangeArrowheads="1"/>
          </p:cNvSpPr>
          <p:nvPr/>
        </p:nvSpPr>
        <p:spPr bwMode="white">
          <a:xfrm>
            <a:off x="685800" y="3810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th-TH" sz="3200" b="1">
                <a:solidFill>
                  <a:schemeClr val="bg1"/>
                </a:solidFill>
                <a:latin typeface="Verdana" pitchFamily="34" charset="0"/>
              </a:rPr>
              <a:t>ภาพรวมของระบบ </a:t>
            </a:r>
            <a:r>
              <a:rPr lang="en-US" sz="3200" b="1">
                <a:solidFill>
                  <a:schemeClr val="bg1"/>
                </a:solidFill>
                <a:latin typeface="Verdana" pitchFamily="34" charset="0"/>
              </a:rPr>
              <a:t>e-GP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09800"/>
            <a:ext cx="6324600" cy="2209800"/>
          </a:xfrm>
        </p:spPr>
        <p:txBody>
          <a:bodyPr/>
          <a:lstStyle/>
          <a:p>
            <a:pPr algn="ctr"/>
            <a: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ระบบการจัดซื้อจัดจ้างภาครัฐด้วยอิเล็กทรอนิกส์</a:t>
            </a:r>
            <a:b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(e-Government Procurement : e-GP)</a:t>
            </a:r>
            <a: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br>
              <a:rPr lang="th-TH" sz="3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3600" b="1" i="1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ระยะที่ 1</a:t>
            </a:r>
            <a:endParaRPr lang="en-US" sz="3600" b="1" smtClean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266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953000"/>
            <a:ext cx="1446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14375" y="1214438"/>
            <a:ext cx="7858125" cy="5262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542925">
              <a:defRPr/>
            </a:pP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มติ ครม. เมื่อวันที่ 7 เมษายน 2553 ตามหนังสือสำนักเลขาธิการคณะรัฐมนตรี ที่ </a:t>
            </a:r>
            <a:r>
              <a:rPr lang="th-TH" b="1" dirty="0" err="1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นร</a:t>
            </a: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 0506/ว 78 ลงวันที่ 12 เมษายน 2553  กำหนดไว้ว่า</a:t>
            </a:r>
          </a:p>
          <a:p>
            <a:pPr indent="536575">
              <a:buFontTx/>
              <a:buAutoNum type="arabicPeriod"/>
              <a:defRPr/>
            </a:pP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ยกเลิกมติ ครม. เมื่อวันที่ 29 พฤศจิกายน 2548</a:t>
            </a:r>
          </a:p>
          <a:p>
            <a:pPr indent="536575">
              <a:buFontTx/>
              <a:buAutoNum type="arabicPeriod"/>
              <a:defRPr/>
            </a:pP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ให้ส่วนราชการ รัฐวิสาหกิจ องค์การมหาชน และหน่วยงานของรัฐทุกแห่งลงประกาศจัดซื้อจัดจ้างสำหรับการจัดซื้อจัดจ้างด้วย</a:t>
            </a:r>
            <a:r>
              <a:rPr lang="th-TH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วิธีสอบราคา ประกวดราคา และประกวดราคาด้วยวิธีการทางอิเล็กทรอนิกส์</a:t>
            </a: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ที่เว็บไซต์ศูนย์ข้อมูลจัดซื้อจัดจ้างภาครัฐ </a:t>
            </a:r>
            <a:r>
              <a:rPr lang="en-US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(www.gprocurement.go.th) </a:t>
            </a: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และเว็บไซต์ของหน่วยงาน</a:t>
            </a:r>
          </a:p>
          <a:p>
            <a:pPr indent="536575">
              <a:buFont typeface="Verdana" pitchFamily="34" charset="0"/>
              <a:buAutoNum type="arabicPeriod"/>
              <a:defRPr/>
            </a:pP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ให้หน่วยงานต่าง ๆ ปฏิบัติงานในระบบ </a:t>
            </a:r>
            <a:r>
              <a:rPr lang="en-US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e-GP </a:t>
            </a: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ระยะที่ 1 ตั้งแต่</a:t>
            </a:r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วันที่</a:t>
            </a:r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1 เมษายน 2553</a:t>
            </a:r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>
                <a:solidFill>
                  <a:schemeClr val="accent4"/>
                </a:solidFill>
                <a:latin typeface="Browallia New" pitchFamily="34" charset="-34"/>
                <a:cs typeface="Browallia New" pitchFamily="34" charset="-34"/>
              </a:rPr>
              <a:t>เป็นต้นไป โดยกรมบัญชีกลางจัดฝึกอบรม จัดทำคู่มือปฏิบัติงาน และจัดทำสื่อการเรียนรู้ในรูปแบบของแผ่นดีวีดีเพื่อเผยแพร่ประชาสัมพันธ์</a:t>
            </a:r>
          </a:p>
        </p:txBody>
      </p:sp>
      <p:sp>
        <p:nvSpPr>
          <p:cNvPr id="10243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563563"/>
          </a:xfrm>
        </p:spPr>
        <p:txBody>
          <a:bodyPr/>
          <a:lstStyle/>
          <a:p>
            <a:r>
              <a:rPr lang="th-TH" sz="3600" b="1" smtClean="0">
                <a:latin typeface="BrowalliaUPC" pitchFamily="34" charset="-34"/>
                <a:cs typeface="BrowalliaUPC" pitchFamily="34" charset="-34"/>
              </a:rPr>
              <a:t>การพัฒนา </a:t>
            </a:r>
            <a:r>
              <a:rPr lang="en-US" sz="3600" b="1" smtClean="0">
                <a:latin typeface="BrowalliaUPC" pitchFamily="34" charset="-34"/>
                <a:cs typeface="BrowalliaUPC" pitchFamily="34" charset="-34"/>
              </a:rPr>
              <a:t>e-GP</a:t>
            </a:r>
            <a:r>
              <a:rPr lang="th-TH" sz="3600" b="1" smtClean="0">
                <a:latin typeface="BrowalliaUPC" pitchFamily="34" charset="-34"/>
                <a:cs typeface="BrowalliaUPC" pitchFamily="34" charset="-34"/>
              </a:rPr>
              <a:t> ในระยะที่ 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50838"/>
            <a:ext cx="8305800" cy="563562"/>
          </a:xfrm>
        </p:spPr>
        <p:txBody>
          <a:bodyPr/>
          <a:lstStyle/>
          <a:p>
            <a:pPr>
              <a:defRPr/>
            </a:pPr>
            <a:r>
              <a:rPr lang="th-TH" sz="3600" b="1" kern="1200" dirty="0" smtClean="0">
                <a:latin typeface="Angsana New" pitchFamily="18" charset="-34"/>
                <a:cs typeface="Angsana New" pitchFamily="18" charset="-34"/>
              </a:rPr>
              <a:t>การพัฒนาในระยะที่ 1</a:t>
            </a:r>
            <a:endParaRPr lang="th-TH" sz="3600" b="1" dirty="0" smtClean="0"/>
          </a:p>
        </p:txBody>
      </p:sp>
      <p:sp>
        <p:nvSpPr>
          <p:cNvPr id="8" name="Footer Placeholder 3"/>
          <p:cNvSpPr txBox="1">
            <a:spLocks noGrp="1"/>
          </p:cNvSpPr>
          <p:nvPr/>
        </p:nvSpPr>
        <p:spPr bwMode="white">
          <a:xfrm>
            <a:off x="6172200" y="6521450"/>
            <a:ext cx="2743200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9" name="Date Placeholder 5"/>
          <p:cNvSpPr txBox="1">
            <a:spLocks noGrp="1"/>
          </p:cNvSpPr>
          <p:nvPr/>
        </p:nvSpPr>
        <p:spPr bwMode="white">
          <a:xfrm>
            <a:off x="304800" y="6521450"/>
            <a:ext cx="27432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pic>
        <p:nvPicPr>
          <p:cNvPr id="11269" name="Picture 66" descr="j0422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0662">
            <a:off x="323850" y="1484313"/>
            <a:ext cx="19319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614738" y="4470400"/>
            <a:ext cx="16557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</a:rPr>
              <a:t> </a:t>
            </a:r>
            <a:endParaRPr lang="en-US" sz="24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th-TH" sz="2400">
              <a:solidFill>
                <a:schemeClr val="bg1"/>
              </a:solidFill>
            </a:endParaRPr>
          </a:p>
        </p:txBody>
      </p:sp>
      <p:grpSp>
        <p:nvGrpSpPr>
          <p:cNvPr id="11272" name="Group 6"/>
          <p:cNvGrpSpPr>
            <a:grpSpLocks/>
          </p:cNvGrpSpPr>
          <p:nvPr/>
        </p:nvGrpSpPr>
        <p:grpSpPr bwMode="auto">
          <a:xfrm>
            <a:off x="685800" y="1524000"/>
            <a:ext cx="7772400" cy="4329113"/>
            <a:chOff x="288" y="873"/>
            <a:chExt cx="5280" cy="2967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279" name="Group 14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11324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325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76 w 1321"/>
                  <a:gd name="T1" fmla="*/ 70 h 712"/>
                  <a:gd name="T2" fmla="*/ 989 w 1321"/>
                  <a:gd name="T3" fmla="*/ 77 h 712"/>
                  <a:gd name="T4" fmla="*/ 992 w 1321"/>
                  <a:gd name="T5" fmla="*/ 84 h 712"/>
                  <a:gd name="T6" fmla="*/ 987 w 1321"/>
                  <a:gd name="T7" fmla="*/ 91 h 712"/>
                  <a:gd name="T8" fmla="*/ 974 w 1321"/>
                  <a:gd name="T9" fmla="*/ 95 h 712"/>
                  <a:gd name="T10" fmla="*/ 955 w 1321"/>
                  <a:gd name="T11" fmla="*/ 102 h 712"/>
                  <a:gd name="T12" fmla="*/ 930 w 1321"/>
                  <a:gd name="T13" fmla="*/ 106 h 712"/>
                  <a:gd name="T14" fmla="*/ 898 w 1321"/>
                  <a:gd name="T15" fmla="*/ 110 h 712"/>
                  <a:gd name="T16" fmla="*/ 861 w 1321"/>
                  <a:gd name="T17" fmla="*/ 114 h 712"/>
                  <a:gd name="T18" fmla="*/ 820 w 1321"/>
                  <a:gd name="T19" fmla="*/ 118 h 712"/>
                  <a:gd name="T20" fmla="*/ 774 w 1321"/>
                  <a:gd name="T21" fmla="*/ 119 h 712"/>
                  <a:gd name="T22" fmla="*/ 726 w 1321"/>
                  <a:gd name="T23" fmla="*/ 120 h 712"/>
                  <a:gd name="T24" fmla="*/ 673 w 1321"/>
                  <a:gd name="T25" fmla="*/ 124 h 712"/>
                  <a:gd name="T26" fmla="*/ 619 w 1321"/>
                  <a:gd name="T27" fmla="*/ 125 h 712"/>
                  <a:gd name="T28" fmla="*/ 597 w 1321"/>
                  <a:gd name="T29" fmla="*/ 126 h 712"/>
                  <a:gd name="T30" fmla="*/ 358 w 1321"/>
                  <a:gd name="T31" fmla="*/ 126 h 712"/>
                  <a:gd name="T32" fmla="*/ 354 w 1321"/>
                  <a:gd name="T33" fmla="*/ 126 h 712"/>
                  <a:gd name="T34" fmla="*/ 307 w 1321"/>
                  <a:gd name="T35" fmla="*/ 125 h 712"/>
                  <a:gd name="T36" fmla="*/ 262 w 1321"/>
                  <a:gd name="T37" fmla="*/ 124 h 712"/>
                  <a:gd name="T38" fmla="*/ 219 w 1321"/>
                  <a:gd name="T39" fmla="*/ 122 h 712"/>
                  <a:gd name="T40" fmla="*/ 177 w 1321"/>
                  <a:gd name="T41" fmla="*/ 119 h 712"/>
                  <a:gd name="T42" fmla="*/ 140 w 1321"/>
                  <a:gd name="T43" fmla="*/ 119 h 712"/>
                  <a:gd name="T44" fmla="*/ 108 w 1321"/>
                  <a:gd name="T45" fmla="*/ 116 h 712"/>
                  <a:gd name="T46" fmla="*/ 75 w 1321"/>
                  <a:gd name="T47" fmla="*/ 113 h 712"/>
                  <a:gd name="T48" fmla="*/ 52 w 1321"/>
                  <a:gd name="T49" fmla="*/ 111 h 712"/>
                  <a:gd name="T50" fmla="*/ 26 w 1321"/>
                  <a:gd name="T51" fmla="*/ 106 h 712"/>
                  <a:gd name="T52" fmla="*/ 18 w 1321"/>
                  <a:gd name="T53" fmla="*/ 102 h 712"/>
                  <a:gd name="T54" fmla="*/ 6 w 1321"/>
                  <a:gd name="T55" fmla="*/ 98 h 712"/>
                  <a:gd name="T56" fmla="*/ 0 w 1321"/>
                  <a:gd name="T57" fmla="*/ 92 h 712"/>
                  <a:gd name="T58" fmla="*/ 0 w 1321"/>
                  <a:gd name="T59" fmla="*/ 91 h 712"/>
                  <a:gd name="T60" fmla="*/ 4 w 1321"/>
                  <a:gd name="T61" fmla="*/ 84 h 712"/>
                  <a:gd name="T62" fmla="*/ 16 w 1321"/>
                  <a:gd name="T63" fmla="*/ 78 h 712"/>
                  <a:gd name="T64" fmla="*/ 36 w 1321"/>
                  <a:gd name="T65" fmla="*/ 65 h 712"/>
                  <a:gd name="T66" fmla="*/ 71 w 1321"/>
                  <a:gd name="T67" fmla="*/ 53 h 712"/>
                  <a:gd name="T68" fmla="*/ 112 w 1321"/>
                  <a:gd name="T69" fmla="*/ 42 h 712"/>
                  <a:gd name="T70" fmla="*/ 154 w 1321"/>
                  <a:gd name="T71" fmla="*/ 30 h 712"/>
                  <a:gd name="T72" fmla="*/ 203 w 1321"/>
                  <a:gd name="T73" fmla="*/ 21 h 712"/>
                  <a:gd name="T74" fmla="*/ 257 w 1321"/>
                  <a:gd name="T75" fmla="*/ 14 h 712"/>
                  <a:gd name="T76" fmla="*/ 312 w 1321"/>
                  <a:gd name="T77" fmla="*/ 8 h 712"/>
                  <a:gd name="T78" fmla="*/ 374 w 1321"/>
                  <a:gd name="T79" fmla="*/ 4 h 712"/>
                  <a:gd name="T80" fmla="*/ 436 w 1321"/>
                  <a:gd name="T81" fmla="*/ 4 h 712"/>
                  <a:gd name="T82" fmla="*/ 501 w 1321"/>
                  <a:gd name="T83" fmla="*/ 0 h 712"/>
                  <a:gd name="T84" fmla="*/ 501 w 1321"/>
                  <a:gd name="T85" fmla="*/ 0 h 712"/>
                  <a:gd name="T86" fmla="*/ 570 w 1321"/>
                  <a:gd name="T87" fmla="*/ 4 h 712"/>
                  <a:gd name="T88" fmla="*/ 636 w 1321"/>
                  <a:gd name="T89" fmla="*/ 4 h 712"/>
                  <a:gd name="T90" fmla="*/ 700 w 1321"/>
                  <a:gd name="T91" fmla="*/ 9 h 712"/>
                  <a:gd name="T92" fmla="*/ 759 w 1321"/>
                  <a:gd name="T93" fmla="*/ 16 h 712"/>
                  <a:gd name="T94" fmla="*/ 812 w 1321"/>
                  <a:gd name="T95" fmla="*/ 24 h 712"/>
                  <a:gd name="T96" fmla="*/ 862 w 1321"/>
                  <a:gd name="T97" fmla="*/ 34 h 712"/>
                  <a:gd name="T98" fmla="*/ 907 w 1321"/>
                  <a:gd name="T99" fmla="*/ 45 h 712"/>
                  <a:gd name="T100" fmla="*/ 945 w 1321"/>
                  <a:gd name="T101" fmla="*/ 57 h 712"/>
                  <a:gd name="T102" fmla="*/ 976 w 1321"/>
                  <a:gd name="T103" fmla="*/ 70 h 712"/>
                  <a:gd name="T104" fmla="*/ 976 w 1321"/>
                  <a:gd name="T105" fmla="*/ 7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6" name="Text Box 11"/>
            <p:cNvSpPr txBox="1">
              <a:spLocks noChangeArrowheads="1"/>
            </p:cNvSpPr>
            <p:nvPr/>
          </p:nvSpPr>
          <p:spPr bwMode="gray">
            <a:xfrm>
              <a:off x="2627" y="2496"/>
              <a:ext cx="60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EPIC</a:t>
              </a:r>
            </a:p>
          </p:txBody>
        </p:sp>
        <p:grpSp>
          <p:nvGrpSpPr>
            <p:cNvPr id="11281" name="Group 12"/>
            <p:cNvGrpSpPr>
              <a:grpSpLocks/>
            </p:cNvGrpSpPr>
            <p:nvPr/>
          </p:nvGrpSpPr>
          <p:grpSpPr bwMode="auto">
            <a:xfrm>
              <a:off x="2641" y="1104"/>
              <a:ext cx="433" cy="416"/>
              <a:chOff x="2641" y="1088"/>
              <a:chExt cx="433" cy="416"/>
            </a:xfrm>
          </p:grpSpPr>
          <p:grpSp>
            <p:nvGrpSpPr>
              <p:cNvPr id="11320" name="Group 13"/>
              <p:cNvGrpSpPr>
                <a:grpSpLocks/>
              </p:cNvGrpSpPr>
              <p:nvPr/>
            </p:nvGrpSpPr>
            <p:grpSpPr bwMode="auto">
              <a:xfrm>
                <a:off x="2641" y="1088"/>
                <a:ext cx="433" cy="416"/>
                <a:chOff x="2016" y="1919"/>
                <a:chExt cx="1682" cy="1683"/>
              </a:xfrm>
            </p:grpSpPr>
            <p:sp>
              <p:nvSpPr>
                <p:cNvPr id="58" name="Oval 14"/>
                <p:cNvSpPr>
                  <a:spLocks noChangeArrowheads="1"/>
                </p:cNvSpPr>
                <p:nvPr/>
              </p:nvSpPr>
              <p:spPr bwMode="gray">
                <a:xfrm>
                  <a:off x="2017" y="1918"/>
                  <a:ext cx="1680" cy="16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23" name="Freeform 1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76 w 1321"/>
                    <a:gd name="T1" fmla="*/ 70 h 712"/>
                    <a:gd name="T2" fmla="*/ 989 w 1321"/>
                    <a:gd name="T3" fmla="*/ 77 h 712"/>
                    <a:gd name="T4" fmla="*/ 992 w 1321"/>
                    <a:gd name="T5" fmla="*/ 84 h 712"/>
                    <a:gd name="T6" fmla="*/ 987 w 1321"/>
                    <a:gd name="T7" fmla="*/ 91 h 712"/>
                    <a:gd name="T8" fmla="*/ 974 w 1321"/>
                    <a:gd name="T9" fmla="*/ 95 h 712"/>
                    <a:gd name="T10" fmla="*/ 955 w 1321"/>
                    <a:gd name="T11" fmla="*/ 102 h 712"/>
                    <a:gd name="T12" fmla="*/ 930 w 1321"/>
                    <a:gd name="T13" fmla="*/ 106 h 712"/>
                    <a:gd name="T14" fmla="*/ 898 w 1321"/>
                    <a:gd name="T15" fmla="*/ 110 h 712"/>
                    <a:gd name="T16" fmla="*/ 861 w 1321"/>
                    <a:gd name="T17" fmla="*/ 114 h 712"/>
                    <a:gd name="T18" fmla="*/ 820 w 1321"/>
                    <a:gd name="T19" fmla="*/ 118 h 712"/>
                    <a:gd name="T20" fmla="*/ 774 w 1321"/>
                    <a:gd name="T21" fmla="*/ 119 h 712"/>
                    <a:gd name="T22" fmla="*/ 726 w 1321"/>
                    <a:gd name="T23" fmla="*/ 120 h 712"/>
                    <a:gd name="T24" fmla="*/ 673 w 1321"/>
                    <a:gd name="T25" fmla="*/ 124 h 712"/>
                    <a:gd name="T26" fmla="*/ 619 w 1321"/>
                    <a:gd name="T27" fmla="*/ 125 h 712"/>
                    <a:gd name="T28" fmla="*/ 597 w 1321"/>
                    <a:gd name="T29" fmla="*/ 126 h 712"/>
                    <a:gd name="T30" fmla="*/ 358 w 1321"/>
                    <a:gd name="T31" fmla="*/ 126 h 712"/>
                    <a:gd name="T32" fmla="*/ 354 w 1321"/>
                    <a:gd name="T33" fmla="*/ 126 h 712"/>
                    <a:gd name="T34" fmla="*/ 307 w 1321"/>
                    <a:gd name="T35" fmla="*/ 125 h 712"/>
                    <a:gd name="T36" fmla="*/ 262 w 1321"/>
                    <a:gd name="T37" fmla="*/ 124 h 712"/>
                    <a:gd name="T38" fmla="*/ 219 w 1321"/>
                    <a:gd name="T39" fmla="*/ 122 h 712"/>
                    <a:gd name="T40" fmla="*/ 177 w 1321"/>
                    <a:gd name="T41" fmla="*/ 119 h 712"/>
                    <a:gd name="T42" fmla="*/ 140 w 1321"/>
                    <a:gd name="T43" fmla="*/ 119 h 712"/>
                    <a:gd name="T44" fmla="*/ 108 w 1321"/>
                    <a:gd name="T45" fmla="*/ 116 h 712"/>
                    <a:gd name="T46" fmla="*/ 75 w 1321"/>
                    <a:gd name="T47" fmla="*/ 113 h 712"/>
                    <a:gd name="T48" fmla="*/ 52 w 1321"/>
                    <a:gd name="T49" fmla="*/ 111 h 712"/>
                    <a:gd name="T50" fmla="*/ 26 w 1321"/>
                    <a:gd name="T51" fmla="*/ 106 h 712"/>
                    <a:gd name="T52" fmla="*/ 18 w 1321"/>
                    <a:gd name="T53" fmla="*/ 102 h 712"/>
                    <a:gd name="T54" fmla="*/ 6 w 1321"/>
                    <a:gd name="T55" fmla="*/ 98 h 712"/>
                    <a:gd name="T56" fmla="*/ 0 w 1321"/>
                    <a:gd name="T57" fmla="*/ 92 h 712"/>
                    <a:gd name="T58" fmla="*/ 0 w 1321"/>
                    <a:gd name="T59" fmla="*/ 91 h 712"/>
                    <a:gd name="T60" fmla="*/ 4 w 1321"/>
                    <a:gd name="T61" fmla="*/ 84 h 712"/>
                    <a:gd name="T62" fmla="*/ 16 w 1321"/>
                    <a:gd name="T63" fmla="*/ 78 h 712"/>
                    <a:gd name="T64" fmla="*/ 36 w 1321"/>
                    <a:gd name="T65" fmla="*/ 65 h 712"/>
                    <a:gd name="T66" fmla="*/ 71 w 1321"/>
                    <a:gd name="T67" fmla="*/ 53 h 712"/>
                    <a:gd name="T68" fmla="*/ 112 w 1321"/>
                    <a:gd name="T69" fmla="*/ 42 h 712"/>
                    <a:gd name="T70" fmla="*/ 154 w 1321"/>
                    <a:gd name="T71" fmla="*/ 30 h 712"/>
                    <a:gd name="T72" fmla="*/ 203 w 1321"/>
                    <a:gd name="T73" fmla="*/ 21 h 712"/>
                    <a:gd name="T74" fmla="*/ 257 w 1321"/>
                    <a:gd name="T75" fmla="*/ 14 h 712"/>
                    <a:gd name="T76" fmla="*/ 312 w 1321"/>
                    <a:gd name="T77" fmla="*/ 8 h 712"/>
                    <a:gd name="T78" fmla="*/ 374 w 1321"/>
                    <a:gd name="T79" fmla="*/ 4 h 712"/>
                    <a:gd name="T80" fmla="*/ 436 w 1321"/>
                    <a:gd name="T81" fmla="*/ 4 h 712"/>
                    <a:gd name="T82" fmla="*/ 501 w 1321"/>
                    <a:gd name="T83" fmla="*/ 0 h 712"/>
                    <a:gd name="T84" fmla="*/ 501 w 1321"/>
                    <a:gd name="T85" fmla="*/ 0 h 712"/>
                    <a:gd name="T86" fmla="*/ 570 w 1321"/>
                    <a:gd name="T87" fmla="*/ 4 h 712"/>
                    <a:gd name="T88" fmla="*/ 636 w 1321"/>
                    <a:gd name="T89" fmla="*/ 4 h 712"/>
                    <a:gd name="T90" fmla="*/ 700 w 1321"/>
                    <a:gd name="T91" fmla="*/ 9 h 712"/>
                    <a:gd name="T92" fmla="*/ 759 w 1321"/>
                    <a:gd name="T93" fmla="*/ 16 h 712"/>
                    <a:gd name="T94" fmla="*/ 812 w 1321"/>
                    <a:gd name="T95" fmla="*/ 24 h 712"/>
                    <a:gd name="T96" fmla="*/ 862 w 1321"/>
                    <a:gd name="T97" fmla="*/ 34 h 712"/>
                    <a:gd name="T98" fmla="*/ 907 w 1321"/>
                    <a:gd name="T99" fmla="*/ 45 h 712"/>
                    <a:gd name="T100" fmla="*/ 945 w 1321"/>
                    <a:gd name="T101" fmla="*/ 57 h 712"/>
                    <a:gd name="T102" fmla="*/ 976 w 1321"/>
                    <a:gd name="T103" fmla="*/ 70 h 712"/>
                    <a:gd name="T104" fmla="*/ 976 w 1321"/>
                    <a:gd name="T105" fmla="*/ 7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57" name="Text Box 16"/>
              <p:cNvSpPr txBox="1">
                <a:spLocks noChangeArrowheads="1"/>
              </p:cNvSpPr>
              <p:nvPr/>
            </p:nvSpPr>
            <p:spPr bwMode="gray">
              <a:xfrm>
                <a:off x="2731" y="1152"/>
                <a:ext cx="279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11282" name="Group 17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54" name="Oval 18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83" name="Group 20"/>
            <p:cNvGrpSpPr>
              <a:grpSpLocks/>
            </p:cNvGrpSpPr>
            <p:nvPr/>
          </p:nvGrpSpPr>
          <p:grpSpPr bwMode="auto">
            <a:xfrm>
              <a:off x="1824" y="3357"/>
              <a:ext cx="433" cy="432"/>
              <a:chOff x="1824" y="3357"/>
              <a:chExt cx="433" cy="432"/>
            </a:xfrm>
          </p:grpSpPr>
          <p:grpSp>
            <p:nvGrpSpPr>
              <p:cNvPr id="11314" name="Group 21"/>
              <p:cNvGrpSpPr>
                <a:grpSpLocks/>
              </p:cNvGrpSpPr>
              <p:nvPr/>
            </p:nvGrpSpPr>
            <p:grpSpPr bwMode="auto">
              <a:xfrm>
                <a:off x="1824" y="3357"/>
                <a:ext cx="433" cy="432"/>
                <a:chOff x="2015" y="1920"/>
                <a:chExt cx="1682" cy="1680"/>
              </a:xfrm>
            </p:grpSpPr>
            <p:sp>
              <p:nvSpPr>
                <p:cNvPr id="52" name="Oval 22"/>
                <p:cNvSpPr>
                  <a:spLocks noChangeArrowheads="1"/>
                </p:cNvSpPr>
                <p:nvPr/>
              </p:nvSpPr>
              <p:spPr bwMode="gray">
                <a:xfrm>
                  <a:off x="2014" y="1920"/>
                  <a:ext cx="1684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17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76 w 1321"/>
                    <a:gd name="T1" fmla="*/ 70 h 712"/>
                    <a:gd name="T2" fmla="*/ 989 w 1321"/>
                    <a:gd name="T3" fmla="*/ 77 h 712"/>
                    <a:gd name="T4" fmla="*/ 992 w 1321"/>
                    <a:gd name="T5" fmla="*/ 84 h 712"/>
                    <a:gd name="T6" fmla="*/ 987 w 1321"/>
                    <a:gd name="T7" fmla="*/ 91 h 712"/>
                    <a:gd name="T8" fmla="*/ 974 w 1321"/>
                    <a:gd name="T9" fmla="*/ 95 h 712"/>
                    <a:gd name="T10" fmla="*/ 955 w 1321"/>
                    <a:gd name="T11" fmla="*/ 102 h 712"/>
                    <a:gd name="T12" fmla="*/ 930 w 1321"/>
                    <a:gd name="T13" fmla="*/ 106 h 712"/>
                    <a:gd name="T14" fmla="*/ 898 w 1321"/>
                    <a:gd name="T15" fmla="*/ 110 h 712"/>
                    <a:gd name="T16" fmla="*/ 861 w 1321"/>
                    <a:gd name="T17" fmla="*/ 114 h 712"/>
                    <a:gd name="T18" fmla="*/ 820 w 1321"/>
                    <a:gd name="T19" fmla="*/ 118 h 712"/>
                    <a:gd name="T20" fmla="*/ 774 w 1321"/>
                    <a:gd name="T21" fmla="*/ 119 h 712"/>
                    <a:gd name="T22" fmla="*/ 726 w 1321"/>
                    <a:gd name="T23" fmla="*/ 120 h 712"/>
                    <a:gd name="T24" fmla="*/ 673 w 1321"/>
                    <a:gd name="T25" fmla="*/ 124 h 712"/>
                    <a:gd name="T26" fmla="*/ 619 w 1321"/>
                    <a:gd name="T27" fmla="*/ 125 h 712"/>
                    <a:gd name="T28" fmla="*/ 597 w 1321"/>
                    <a:gd name="T29" fmla="*/ 126 h 712"/>
                    <a:gd name="T30" fmla="*/ 358 w 1321"/>
                    <a:gd name="T31" fmla="*/ 126 h 712"/>
                    <a:gd name="T32" fmla="*/ 354 w 1321"/>
                    <a:gd name="T33" fmla="*/ 126 h 712"/>
                    <a:gd name="T34" fmla="*/ 307 w 1321"/>
                    <a:gd name="T35" fmla="*/ 125 h 712"/>
                    <a:gd name="T36" fmla="*/ 262 w 1321"/>
                    <a:gd name="T37" fmla="*/ 124 h 712"/>
                    <a:gd name="T38" fmla="*/ 219 w 1321"/>
                    <a:gd name="T39" fmla="*/ 122 h 712"/>
                    <a:gd name="T40" fmla="*/ 177 w 1321"/>
                    <a:gd name="T41" fmla="*/ 119 h 712"/>
                    <a:gd name="T42" fmla="*/ 140 w 1321"/>
                    <a:gd name="T43" fmla="*/ 119 h 712"/>
                    <a:gd name="T44" fmla="*/ 108 w 1321"/>
                    <a:gd name="T45" fmla="*/ 116 h 712"/>
                    <a:gd name="T46" fmla="*/ 75 w 1321"/>
                    <a:gd name="T47" fmla="*/ 113 h 712"/>
                    <a:gd name="T48" fmla="*/ 52 w 1321"/>
                    <a:gd name="T49" fmla="*/ 111 h 712"/>
                    <a:gd name="T50" fmla="*/ 26 w 1321"/>
                    <a:gd name="T51" fmla="*/ 106 h 712"/>
                    <a:gd name="T52" fmla="*/ 18 w 1321"/>
                    <a:gd name="T53" fmla="*/ 102 h 712"/>
                    <a:gd name="T54" fmla="*/ 6 w 1321"/>
                    <a:gd name="T55" fmla="*/ 98 h 712"/>
                    <a:gd name="T56" fmla="*/ 0 w 1321"/>
                    <a:gd name="T57" fmla="*/ 92 h 712"/>
                    <a:gd name="T58" fmla="*/ 0 w 1321"/>
                    <a:gd name="T59" fmla="*/ 91 h 712"/>
                    <a:gd name="T60" fmla="*/ 4 w 1321"/>
                    <a:gd name="T61" fmla="*/ 84 h 712"/>
                    <a:gd name="T62" fmla="*/ 16 w 1321"/>
                    <a:gd name="T63" fmla="*/ 78 h 712"/>
                    <a:gd name="T64" fmla="*/ 36 w 1321"/>
                    <a:gd name="T65" fmla="*/ 65 h 712"/>
                    <a:gd name="T66" fmla="*/ 71 w 1321"/>
                    <a:gd name="T67" fmla="*/ 53 h 712"/>
                    <a:gd name="T68" fmla="*/ 112 w 1321"/>
                    <a:gd name="T69" fmla="*/ 42 h 712"/>
                    <a:gd name="T70" fmla="*/ 154 w 1321"/>
                    <a:gd name="T71" fmla="*/ 30 h 712"/>
                    <a:gd name="T72" fmla="*/ 203 w 1321"/>
                    <a:gd name="T73" fmla="*/ 21 h 712"/>
                    <a:gd name="T74" fmla="*/ 257 w 1321"/>
                    <a:gd name="T75" fmla="*/ 14 h 712"/>
                    <a:gd name="T76" fmla="*/ 312 w 1321"/>
                    <a:gd name="T77" fmla="*/ 8 h 712"/>
                    <a:gd name="T78" fmla="*/ 374 w 1321"/>
                    <a:gd name="T79" fmla="*/ 4 h 712"/>
                    <a:gd name="T80" fmla="*/ 436 w 1321"/>
                    <a:gd name="T81" fmla="*/ 4 h 712"/>
                    <a:gd name="T82" fmla="*/ 501 w 1321"/>
                    <a:gd name="T83" fmla="*/ 0 h 712"/>
                    <a:gd name="T84" fmla="*/ 501 w 1321"/>
                    <a:gd name="T85" fmla="*/ 0 h 712"/>
                    <a:gd name="T86" fmla="*/ 570 w 1321"/>
                    <a:gd name="T87" fmla="*/ 4 h 712"/>
                    <a:gd name="T88" fmla="*/ 636 w 1321"/>
                    <a:gd name="T89" fmla="*/ 4 h 712"/>
                    <a:gd name="T90" fmla="*/ 700 w 1321"/>
                    <a:gd name="T91" fmla="*/ 9 h 712"/>
                    <a:gd name="T92" fmla="*/ 759 w 1321"/>
                    <a:gd name="T93" fmla="*/ 16 h 712"/>
                    <a:gd name="T94" fmla="*/ 812 w 1321"/>
                    <a:gd name="T95" fmla="*/ 24 h 712"/>
                    <a:gd name="T96" fmla="*/ 862 w 1321"/>
                    <a:gd name="T97" fmla="*/ 34 h 712"/>
                    <a:gd name="T98" fmla="*/ 907 w 1321"/>
                    <a:gd name="T99" fmla="*/ 45 h 712"/>
                    <a:gd name="T100" fmla="*/ 945 w 1321"/>
                    <a:gd name="T101" fmla="*/ 57 h 712"/>
                    <a:gd name="T102" fmla="*/ 976 w 1321"/>
                    <a:gd name="T103" fmla="*/ 70 h 712"/>
                    <a:gd name="T104" fmla="*/ 976 w 1321"/>
                    <a:gd name="T105" fmla="*/ 7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51" name="Text Box 24"/>
              <p:cNvSpPr txBox="1">
                <a:spLocks noChangeArrowheads="1"/>
              </p:cNvSpPr>
              <p:nvPr/>
            </p:nvSpPr>
            <p:spPr bwMode="gray">
              <a:xfrm>
                <a:off x="1898" y="3439"/>
                <a:ext cx="273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11284" name="Group 25"/>
            <p:cNvGrpSpPr>
              <a:grpSpLocks/>
            </p:cNvGrpSpPr>
            <p:nvPr/>
          </p:nvGrpSpPr>
          <p:grpSpPr bwMode="auto">
            <a:xfrm>
              <a:off x="3938" y="1967"/>
              <a:ext cx="429" cy="437"/>
              <a:chOff x="3938" y="1967"/>
              <a:chExt cx="429" cy="437"/>
            </a:xfrm>
          </p:grpSpPr>
          <p:grpSp>
            <p:nvGrpSpPr>
              <p:cNvPr id="11310" name="Group 26"/>
              <p:cNvGrpSpPr>
                <a:grpSpLocks/>
              </p:cNvGrpSpPr>
              <p:nvPr/>
            </p:nvGrpSpPr>
            <p:grpSpPr bwMode="auto">
              <a:xfrm>
                <a:off x="3938" y="1967"/>
                <a:ext cx="429" cy="437"/>
                <a:chOff x="2018" y="1918"/>
                <a:chExt cx="1677" cy="1681"/>
              </a:xfrm>
            </p:grpSpPr>
            <p:sp>
              <p:nvSpPr>
                <p:cNvPr id="48" name="Oval 27"/>
                <p:cNvSpPr>
                  <a:spLocks noChangeArrowheads="1"/>
                </p:cNvSpPr>
                <p:nvPr/>
              </p:nvSpPr>
              <p:spPr bwMode="gray">
                <a:xfrm>
                  <a:off x="2020" y="1920"/>
                  <a:ext cx="1674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13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76 w 1321"/>
                    <a:gd name="T1" fmla="*/ 70 h 712"/>
                    <a:gd name="T2" fmla="*/ 989 w 1321"/>
                    <a:gd name="T3" fmla="*/ 77 h 712"/>
                    <a:gd name="T4" fmla="*/ 992 w 1321"/>
                    <a:gd name="T5" fmla="*/ 84 h 712"/>
                    <a:gd name="T6" fmla="*/ 987 w 1321"/>
                    <a:gd name="T7" fmla="*/ 91 h 712"/>
                    <a:gd name="T8" fmla="*/ 974 w 1321"/>
                    <a:gd name="T9" fmla="*/ 95 h 712"/>
                    <a:gd name="T10" fmla="*/ 955 w 1321"/>
                    <a:gd name="T11" fmla="*/ 102 h 712"/>
                    <a:gd name="T12" fmla="*/ 930 w 1321"/>
                    <a:gd name="T13" fmla="*/ 106 h 712"/>
                    <a:gd name="T14" fmla="*/ 898 w 1321"/>
                    <a:gd name="T15" fmla="*/ 110 h 712"/>
                    <a:gd name="T16" fmla="*/ 861 w 1321"/>
                    <a:gd name="T17" fmla="*/ 114 h 712"/>
                    <a:gd name="T18" fmla="*/ 820 w 1321"/>
                    <a:gd name="T19" fmla="*/ 118 h 712"/>
                    <a:gd name="T20" fmla="*/ 774 w 1321"/>
                    <a:gd name="T21" fmla="*/ 119 h 712"/>
                    <a:gd name="T22" fmla="*/ 726 w 1321"/>
                    <a:gd name="T23" fmla="*/ 120 h 712"/>
                    <a:gd name="T24" fmla="*/ 673 w 1321"/>
                    <a:gd name="T25" fmla="*/ 124 h 712"/>
                    <a:gd name="T26" fmla="*/ 619 w 1321"/>
                    <a:gd name="T27" fmla="*/ 125 h 712"/>
                    <a:gd name="T28" fmla="*/ 597 w 1321"/>
                    <a:gd name="T29" fmla="*/ 126 h 712"/>
                    <a:gd name="T30" fmla="*/ 358 w 1321"/>
                    <a:gd name="T31" fmla="*/ 126 h 712"/>
                    <a:gd name="T32" fmla="*/ 354 w 1321"/>
                    <a:gd name="T33" fmla="*/ 126 h 712"/>
                    <a:gd name="T34" fmla="*/ 307 w 1321"/>
                    <a:gd name="T35" fmla="*/ 125 h 712"/>
                    <a:gd name="T36" fmla="*/ 262 w 1321"/>
                    <a:gd name="T37" fmla="*/ 124 h 712"/>
                    <a:gd name="T38" fmla="*/ 219 w 1321"/>
                    <a:gd name="T39" fmla="*/ 122 h 712"/>
                    <a:gd name="T40" fmla="*/ 177 w 1321"/>
                    <a:gd name="T41" fmla="*/ 119 h 712"/>
                    <a:gd name="T42" fmla="*/ 140 w 1321"/>
                    <a:gd name="T43" fmla="*/ 119 h 712"/>
                    <a:gd name="T44" fmla="*/ 108 w 1321"/>
                    <a:gd name="T45" fmla="*/ 116 h 712"/>
                    <a:gd name="T46" fmla="*/ 75 w 1321"/>
                    <a:gd name="T47" fmla="*/ 113 h 712"/>
                    <a:gd name="T48" fmla="*/ 52 w 1321"/>
                    <a:gd name="T49" fmla="*/ 111 h 712"/>
                    <a:gd name="T50" fmla="*/ 26 w 1321"/>
                    <a:gd name="T51" fmla="*/ 106 h 712"/>
                    <a:gd name="T52" fmla="*/ 18 w 1321"/>
                    <a:gd name="T53" fmla="*/ 102 h 712"/>
                    <a:gd name="T54" fmla="*/ 6 w 1321"/>
                    <a:gd name="T55" fmla="*/ 98 h 712"/>
                    <a:gd name="T56" fmla="*/ 0 w 1321"/>
                    <a:gd name="T57" fmla="*/ 92 h 712"/>
                    <a:gd name="T58" fmla="*/ 0 w 1321"/>
                    <a:gd name="T59" fmla="*/ 91 h 712"/>
                    <a:gd name="T60" fmla="*/ 4 w 1321"/>
                    <a:gd name="T61" fmla="*/ 84 h 712"/>
                    <a:gd name="T62" fmla="*/ 16 w 1321"/>
                    <a:gd name="T63" fmla="*/ 78 h 712"/>
                    <a:gd name="T64" fmla="*/ 36 w 1321"/>
                    <a:gd name="T65" fmla="*/ 65 h 712"/>
                    <a:gd name="T66" fmla="*/ 71 w 1321"/>
                    <a:gd name="T67" fmla="*/ 53 h 712"/>
                    <a:gd name="T68" fmla="*/ 112 w 1321"/>
                    <a:gd name="T69" fmla="*/ 42 h 712"/>
                    <a:gd name="T70" fmla="*/ 154 w 1321"/>
                    <a:gd name="T71" fmla="*/ 30 h 712"/>
                    <a:gd name="T72" fmla="*/ 203 w 1321"/>
                    <a:gd name="T73" fmla="*/ 21 h 712"/>
                    <a:gd name="T74" fmla="*/ 257 w 1321"/>
                    <a:gd name="T75" fmla="*/ 14 h 712"/>
                    <a:gd name="T76" fmla="*/ 312 w 1321"/>
                    <a:gd name="T77" fmla="*/ 8 h 712"/>
                    <a:gd name="T78" fmla="*/ 374 w 1321"/>
                    <a:gd name="T79" fmla="*/ 4 h 712"/>
                    <a:gd name="T80" fmla="*/ 436 w 1321"/>
                    <a:gd name="T81" fmla="*/ 4 h 712"/>
                    <a:gd name="T82" fmla="*/ 501 w 1321"/>
                    <a:gd name="T83" fmla="*/ 0 h 712"/>
                    <a:gd name="T84" fmla="*/ 501 w 1321"/>
                    <a:gd name="T85" fmla="*/ 0 h 712"/>
                    <a:gd name="T86" fmla="*/ 570 w 1321"/>
                    <a:gd name="T87" fmla="*/ 4 h 712"/>
                    <a:gd name="T88" fmla="*/ 636 w 1321"/>
                    <a:gd name="T89" fmla="*/ 4 h 712"/>
                    <a:gd name="T90" fmla="*/ 700 w 1321"/>
                    <a:gd name="T91" fmla="*/ 9 h 712"/>
                    <a:gd name="T92" fmla="*/ 759 w 1321"/>
                    <a:gd name="T93" fmla="*/ 16 h 712"/>
                    <a:gd name="T94" fmla="*/ 812 w 1321"/>
                    <a:gd name="T95" fmla="*/ 24 h 712"/>
                    <a:gd name="T96" fmla="*/ 862 w 1321"/>
                    <a:gd name="T97" fmla="*/ 34 h 712"/>
                    <a:gd name="T98" fmla="*/ 907 w 1321"/>
                    <a:gd name="T99" fmla="*/ 45 h 712"/>
                    <a:gd name="T100" fmla="*/ 945 w 1321"/>
                    <a:gd name="T101" fmla="*/ 57 h 712"/>
                    <a:gd name="T102" fmla="*/ 976 w 1321"/>
                    <a:gd name="T103" fmla="*/ 70 h 712"/>
                    <a:gd name="T104" fmla="*/ 976 w 1321"/>
                    <a:gd name="T105" fmla="*/ 7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47" name="Text Box 29"/>
              <p:cNvSpPr txBox="1">
                <a:spLocks noChangeArrowheads="1"/>
              </p:cNvSpPr>
              <p:nvPr/>
            </p:nvSpPr>
            <p:spPr bwMode="gray">
              <a:xfrm>
                <a:off x="4016" y="2024"/>
                <a:ext cx="273" cy="3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11285" name="Group 30"/>
            <p:cNvGrpSpPr>
              <a:grpSpLocks/>
            </p:cNvGrpSpPr>
            <p:nvPr/>
          </p:nvGrpSpPr>
          <p:grpSpPr bwMode="auto">
            <a:xfrm>
              <a:off x="3552" y="3361"/>
              <a:ext cx="412" cy="392"/>
              <a:chOff x="3552" y="3340"/>
              <a:chExt cx="412" cy="392"/>
            </a:xfrm>
          </p:grpSpPr>
          <p:grpSp>
            <p:nvGrpSpPr>
              <p:cNvPr id="11306" name="Group 31"/>
              <p:cNvGrpSpPr>
                <a:grpSpLocks/>
              </p:cNvGrpSpPr>
              <p:nvPr/>
            </p:nvGrpSpPr>
            <p:grpSpPr bwMode="auto">
              <a:xfrm>
                <a:off x="3552" y="3340"/>
                <a:ext cx="412" cy="392"/>
                <a:chOff x="2018" y="1921"/>
                <a:chExt cx="1680" cy="1679"/>
              </a:xfrm>
            </p:grpSpPr>
            <p:sp>
              <p:nvSpPr>
                <p:cNvPr id="44" name="Oval 32"/>
                <p:cNvSpPr>
                  <a:spLocks noChangeArrowheads="1"/>
                </p:cNvSpPr>
                <p:nvPr/>
              </p:nvSpPr>
              <p:spPr bwMode="gray">
                <a:xfrm>
                  <a:off x="2020" y="1922"/>
                  <a:ext cx="1680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09" name="Freeform 3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76 w 1321"/>
                    <a:gd name="T1" fmla="*/ 70 h 712"/>
                    <a:gd name="T2" fmla="*/ 989 w 1321"/>
                    <a:gd name="T3" fmla="*/ 77 h 712"/>
                    <a:gd name="T4" fmla="*/ 992 w 1321"/>
                    <a:gd name="T5" fmla="*/ 84 h 712"/>
                    <a:gd name="T6" fmla="*/ 987 w 1321"/>
                    <a:gd name="T7" fmla="*/ 91 h 712"/>
                    <a:gd name="T8" fmla="*/ 974 w 1321"/>
                    <a:gd name="T9" fmla="*/ 95 h 712"/>
                    <a:gd name="T10" fmla="*/ 955 w 1321"/>
                    <a:gd name="T11" fmla="*/ 102 h 712"/>
                    <a:gd name="T12" fmla="*/ 930 w 1321"/>
                    <a:gd name="T13" fmla="*/ 106 h 712"/>
                    <a:gd name="T14" fmla="*/ 898 w 1321"/>
                    <a:gd name="T15" fmla="*/ 110 h 712"/>
                    <a:gd name="T16" fmla="*/ 861 w 1321"/>
                    <a:gd name="T17" fmla="*/ 114 h 712"/>
                    <a:gd name="T18" fmla="*/ 820 w 1321"/>
                    <a:gd name="T19" fmla="*/ 118 h 712"/>
                    <a:gd name="T20" fmla="*/ 774 w 1321"/>
                    <a:gd name="T21" fmla="*/ 119 h 712"/>
                    <a:gd name="T22" fmla="*/ 726 w 1321"/>
                    <a:gd name="T23" fmla="*/ 120 h 712"/>
                    <a:gd name="T24" fmla="*/ 673 w 1321"/>
                    <a:gd name="T25" fmla="*/ 124 h 712"/>
                    <a:gd name="T26" fmla="*/ 619 w 1321"/>
                    <a:gd name="T27" fmla="*/ 125 h 712"/>
                    <a:gd name="T28" fmla="*/ 597 w 1321"/>
                    <a:gd name="T29" fmla="*/ 126 h 712"/>
                    <a:gd name="T30" fmla="*/ 358 w 1321"/>
                    <a:gd name="T31" fmla="*/ 126 h 712"/>
                    <a:gd name="T32" fmla="*/ 354 w 1321"/>
                    <a:gd name="T33" fmla="*/ 126 h 712"/>
                    <a:gd name="T34" fmla="*/ 307 w 1321"/>
                    <a:gd name="T35" fmla="*/ 125 h 712"/>
                    <a:gd name="T36" fmla="*/ 262 w 1321"/>
                    <a:gd name="T37" fmla="*/ 124 h 712"/>
                    <a:gd name="T38" fmla="*/ 219 w 1321"/>
                    <a:gd name="T39" fmla="*/ 122 h 712"/>
                    <a:gd name="T40" fmla="*/ 177 w 1321"/>
                    <a:gd name="T41" fmla="*/ 119 h 712"/>
                    <a:gd name="T42" fmla="*/ 140 w 1321"/>
                    <a:gd name="T43" fmla="*/ 119 h 712"/>
                    <a:gd name="T44" fmla="*/ 108 w 1321"/>
                    <a:gd name="T45" fmla="*/ 116 h 712"/>
                    <a:gd name="T46" fmla="*/ 75 w 1321"/>
                    <a:gd name="T47" fmla="*/ 113 h 712"/>
                    <a:gd name="T48" fmla="*/ 52 w 1321"/>
                    <a:gd name="T49" fmla="*/ 111 h 712"/>
                    <a:gd name="T50" fmla="*/ 26 w 1321"/>
                    <a:gd name="T51" fmla="*/ 106 h 712"/>
                    <a:gd name="T52" fmla="*/ 18 w 1321"/>
                    <a:gd name="T53" fmla="*/ 102 h 712"/>
                    <a:gd name="T54" fmla="*/ 6 w 1321"/>
                    <a:gd name="T55" fmla="*/ 98 h 712"/>
                    <a:gd name="T56" fmla="*/ 0 w 1321"/>
                    <a:gd name="T57" fmla="*/ 92 h 712"/>
                    <a:gd name="T58" fmla="*/ 0 w 1321"/>
                    <a:gd name="T59" fmla="*/ 91 h 712"/>
                    <a:gd name="T60" fmla="*/ 4 w 1321"/>
                    <a:gd name="T61" fmla="*/ 84 h 712"/>
                    <a:gd name="T62" fmla="*/ 16 w 1321"/>
                    <a:gd name="T63" fmla="*/ 78 h 712"/>
                    <a:gd name="T64" fmla="*/ 36 w 1321"/>
                    <a:gd name="T65" fmla="*/ 65 h 712"/>
                    <a:gd name="T66" fmla="*/ 71 w 1321"/>
                    <a:gd name="T67" fmla="*/ 53 h 712"/>
                    <a:gd name="T68" fmla="*/ 112 w 1321"/>
                    <a:gd name="T69" fmla="*/ 42 h 712"/>
                    <a:gd name="T70" fmla="*/ 154 w 1321"/>
                    <a:gd name="T71" fmla="*/ 30 h 712"/>
                    <a:gd name="T72" fmla="*/ 203 w 1321"/>
                    <a:gd name="T73" fmla="*/ 21 h 712"/>
                    <a:gd name="T74" fmla="*/ 257 w 1321"/>
                    <a:gd name="T75" fmla="*/ 14 h 712"/>
                    <a:gd name="T76" fmla="*/ 312 w 1321"/>
                    <a:gd name="T77" fmla="*/ 8 h 712"/>
                    <a:gd name="T78" fmla="*/ 374 w 1321"/>
                    <a:gd name="T79" fmla="*/ 4 h 712"/>
                    <a:gd name="T80" fmla="*/ 436 w 1321"/>
                    <a:gd name="T81" fmla="*/ 4 h 712"/>
                    <a:gd name="T82" fmla="*/ 501 w 1321"/>
                    <a:gd name="T83" fmla="*/ 0 h 712"/>
                    <a:gd name="T84" fmla="*/ 501 w 1321"/>
                    <a:gd name="T85" fmla="*/ 0 h 712"/>
                    <a:gd name="T86" fmla="*/ 570 w 1321"/>
                    <a:gd name="T87" fmla="*/ 4 h 712"/>
                    <a:gd name="T88" fmla="*/ 636 w 1321"/>
                    <a:gd name="T89" fmla="*/ 4 h 712"/>
                    <a:gd name="T90" fmla="*/ 700 w 1321"/>
                    <a:gd name="T91" fmla="*/ 9 h 712"/>
                    <a:gd name="T92" fmla="*/ 759 w 1321"/>
                    <a:gd name="T93" fmla="*/ 16 h 712"/>
                    <a:gd name="T94" fmla="*/ 812 w 1321"/>
                    <a:gd name="T95" fmla="*/ 24 h 712"/>
                    <a:gd name="T96" fmla="*/ 862 w 1321"/>
                    <a:gd name="T97" fmla="*/ 34 h 712"/>
                    <a:gd name="T98" fmla="*/ 907 w 1321"/>
                    <a:gd name="T99" fmla="*/ 45 h 712"/>
                    <a:gd name="T100" fmla="*/ 945 w 1321"/>
                    <a:gd name="T101" fmla="*/ 57 h 712"/>
                    <a:gd name="T102" fmla="*/ 976 w 1321"/>
                    <a:gd name="T103" fmla="*/ 70 h 712"/>
                    <a:gd name="T104" fmla="*/ 976 w 1321"/>
                    <a:gd name="T105" fmla="*/ 7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43" name="Text Box 34"/>
              <p:cNvSpPr txBox="1">
                <a:spLocks noChangeArrowheads="1"/>
              </p:cNvSpPr>
              <p:nvPr/>
            </p:nvSpPr>
            <p:spPr bwMode="gray">
              <a:xfrm>
                <a:off x="3642" y="3360"/>
                <a:ext cx="275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11286" name="Group 35"/>
            <p:cNvGrpSpPr>
              <a:grpSpLocks/>
            </p:cNvGrpSpPr>
            <p:nvPr/>
          </p:nvGrpSpPr>
          <p:grpSpPr bwMode="auto">
            <a:xfrm>
              <a:off x="1488" y="1967"/>
              <a:ext cx="431" cy="432"/>
              <a:chOff x="1488" y="1967"/>
              <a:chExt cx="431" cy="432"/>
            </a:xfrm>
          </p:grpSpPr>
          <p:grpSp>
            <p:nvGrpSpPr>
              <p:cNvPr id="11302" name="Group 36"/>
              <p:cNvGrpSpPr>
                <a:grpSpLocks/>
              </p:cNvGrpSpPr>
              <p:nvPr/>
            </p:nvGrpSpPr>
            <p:grpSpPr bwMode="auto">
              <a:xfrm>
                <a:off x="1488" y="1967"/>
                <a:ext cx="431" cy="432"/>
                <a:chOff x="2017" y="1918"/>
                <a:chExt cx="1678" cy="1680"/>
              </a:xfrm>
            </p:grpSpPr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gray">
                <a:xfrm>
                  <a:off x="2018" y="1920"/>
                  <a:ext cx="1675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05" name="Freeform 3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76 w 1321"/>
                    <a:gd name="T1" fmla="*/ 70 h 712"/>
                    <a:gd name="T2" fmla="*/ 989 w 1321"/>
                    <a:gd name="T3" fmla="*/ 77 h 712"/>
                    <a:gd name="T4" fmla="*/ 992 w 1321"/>
                    <a:gd name="T5" fmla="*/ 84 h 712"/>
                    <a:gd name="T6" fmla="*/ 987 w 1321"/>
                    <a:gd name="T7" fmla="*/ 91 h 712"/>
                    <a:gd name="T8" fmla="*/ 974 w 1321"/>
                    <a:gd name="T9" fmla="*/ 95 h 712"/>
                    <a:gd name="T10" fmla="*/ 955 w 1321"/>
                    <a:gd name="T11" fmla="*/ 102 h 712"/>
                    <a:gd name="T12" fmla="*/ 930 w 1321"/>
                    <a:gd name="T13" fmla="*/ 106 h 712"/>
                    <a:gd name="T14" fmla="*/ 898 w 1321"/>
                    <a:gd name="T15" fmla="*/ 110 h 712"/>
                    <a:gd name="T16" fmla="*/ 861 w 1321"/>
                    <a:gd name="T17" fmla="*/ 114 h 712"/>
                    <a:gd name="T18" fmla="*/ 820 w 1321"/>
                    <a:gd name="T19" fmla="*/ 118 h 712"/>
                    <a:gd name="T20" fmla="*/ 774 w 1321"/>
                    <a:gd name="T21" fmla="*/ 119 h 712"/>
                    <a:gd name="T22" fmla="*/ 726 w 1321"/>
                    <a:gd name="T23" fmla="*/ 120 h 712"/>
                    <a:gd name="T24" fmla="*/ 673 w 1321"/>
                    <a:gd name="T25" fmla="*/ 124 h 712"/>
                    <a:gd name="T26" fmla="*/ 619 w 1321"/>
                    <a:gd name="T27" fmla="*/ 125 h 712"/>
                    <a:gd name="T28" fmla="*/ 597 w 1321"/>
                    <a:gd name="T29" fmla="*/ 126 h 712"/>
                    <a:gd name="T30" fmla="*/ 358 w 1321"/>
                    <a:gd name="T31" fmla="*/ 126 h 712"/>
                    <a:gd name="T32" fmla="*/ 354 w 1321"/>
                    <a:gd name="T33" fmla="*/ 126 h 712"/>
                    <a:gd name="T34" fmla="*/ 307 w 1321"/>
                    <a:gd name="T35" fmla="*/ 125 h 712"/>
                    <a:gd name="T36" fmla="*/ 262 w 1321"/>
                    <a:gd name="T37" fmla="*/ 124 h 712"/>
                    <a:gd name="T38" fmla="*/ 219 w 1321"/>
                    <a:gd name="T39" fmla="*/ 122 h 712"/>
                    <a:gd name="T40" fmla="*/ 177 w 1321"/>
                    <a:gd name="T41" fmla="*/ 119 h 712"/>
                    <a:gd name="T42" fmla="*/ 140 w 1321"/>
                    <a:gd name="T43" fmla="*/ 119 h 712"/>
                    <a:gd name="T44" fmla="*/ 108 w 1321"/>
                    <a:gd name="T45" fmla="*/ 116 h 712"/>
                    <a:gd name="T46" fmla="*/ 75 w 1321"/>
                    <a:gd name="T47" fmla="*/ 113 h 712"/>
                    <a:gd name="T48" fmla="*/ 52 w 1321"/>
                    <a:gd name="T49" fmla="*/ 111 h 712"/>
                    <a:gd name="T50" fmla="*/ 26 w 1321"/>
                    <a:gd name="T51" fmla="*/ 106 h 712"/>
                    <a:gd name="T52" fmla="*/ 18 w 1321"/>
                    <a:gd name="T53" fmla="*/ 102 h 712"/>
                    <a:gd name="T54" fmla="*/ 6 w 1321"/>
                    <a:gd name="T55" fmla="*/ 98 h 712"/>
                    <a:gd name="T56" fmla="*/ 0 w 1321"/>
                    <a:gd name="T57" fmla="*/ 92 h 712"/>
                    <a:gd name="T58" fmla="*/ 0 w 1321"/>
                    <a:gd name="T59" fmla="*/ 91 h 712"/>
                    <a:gd name="T60" fmla="*/ 4 w 1321"/>
                    <a:gd name="T61" fmla="*/ 84 h 712"/>
                    <a:gd name="T62" fmla="*/ 16 w 1321"/>
                    <a:gd name="T63" fmla="*/ 78 h 712"/>
                    <a:gd name="T64" fmla="*/ 36 w 1321"/>
                    <a:gd name="T65" fmla="*/ 65 h 712"/>
                    <a:gd name="T66" fmla="*/ 71 w 1321"/>
                    <a:gd name="T67" fmla="*/ 53 h 712"/>
                    <a:gd name="T68" fmla="*/ 112 w 1321"/>
                    <a:gd name="T69" fmla="*/ 42 h 712"/>
                    <a:gd name="T70" fmla="*/ 154 w 1321"/>
                    <a:gd name="T71" fmla="*/ 30 h 712"/>
                    <a:gd name="T72" fmla="*/ 203 w 1321"/>
                    <a:gd name="T73" fmla="*/ 21 h 712"/>
                    <a:gd name="T74" fmla="*/ 257 w 1321"/>
                    <a:gd name="T75" fmla="*/ 14 h 712"/>
                    <a:gd name="T76" fmla="*/ 312 w 1321"/>
                    <a:gd name="T77" fmla="*/ 8 h 712"/>
                    <a:gd name="T78" fmla="*/ 374 w 1321"/>
                    <a:gd name="T79" fmla="*/ 4 h 712"/>
                    <a:gd name="T80" fmla="*/ 436 w 1321"/>
                    <a:gd name="T81" fmla="*/ 4 h 712"/>
                    <a:gd name="T82" fmla="*/ 501 w 1321"/>
                    <a:gd name="T83" fmla="*/ 0 h 712"/>
                    <a:gd name="T84" fmla="*/ 501 w 1321"/>
                    <a:gd name="T85" fmla="*/ 0 h 712"/>
                    <a:gd name="T86" fmla="*/ 570 w 1321"/>
                    <a:gd name="T87" fmla="*/ 4 h 712"/>
                    <a:gd name="T88" fmla="*/ 636 w 1321"/>
                    <a:gd name="T89" fmla="*/ 4 h 712"/>
                    <a:gd name="T90" fmla="*/ 700 w 1321"/>
                    <a:gd name="T91" fmla="*/ 9 h 712"/>
                    <a:gd name="T92" fmla="*/ 759 w 1321"/>
                    <a:gd name="T93" fmla="*/ 16 h 712"/>
                    <a:gd name="T94" fmla="*/ 812 w 1321"/>
                    <a:gd name="T95" fmla="*/ 24 h 712"/>
                    <a:gd name="T96" fmla="*/ 862 w 1321"/>
                    <a:gd name="T97" fmla="*/ 34 h 712"/>
                    <a:gd name="T98" fmla="*/ 907 w 1321"/>
                    <a:gd name="T99" fmla="*/ 45 h 712"/>
                    <a:gd name="T100" fmla="*/ 945 w 1321"/>
                    <a:gd name="T101" fmla="*/ 57 h 712"/>
                    <a:gd name="T102" fmla="*/ 976 w 1321"/>
                    <a:gd name="T103" fmla="*/ 70 h 712"/>
                    <a:gd name="T104" fmla="*/ 976 w 1321"/>
                    <a:gd name="T105" fmla="*/ 7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gray">
              <a:xfrm>
                <a:off x="1577" y="2011"/>
                <a:ext cx="273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5</a:t>
                </a:r>
              </a:p>
            </p:txBody>
          </p:sp>
        </p:grpSp>
        <p:sp>
          <p:nvSpPr>
            <p:cNvPr id="23" name="Oval 40"/>
            <p:cNvSpPr>
              <a:spLocks noChangeArrowheads="1"/>
            </p:cNvSpPr>
            <p:nvPr/>
          </p:nvSpPr>
          <p:spPr bwMode="gray">
            <a:xfrm rot="18227093">
              <a:off x="3506" y="3263"/>
              <a:ext cx="83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41"/>
            <p:cNvSpPr>
              <a:spLocks noChangeArrowheads="1"/>
            </p:cNvSpPr>
            <p:nvPr/>
          </p:nvSpPr>
          <p:spPr bwMode="gray">
            <a:xfrm rot="18227093">
              <a:off x="3409" y="3165"/>
              <a:ext cx="85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289" name="Group 42"/>
            <p:cNvGrpSpPr>
              <a:grpSpLocks/>
            </p:cNvGrpSpPr>
            <p:nvPr/>
          </p:nvGrpSpPr>
          <p:grpSpPr bwMode="auto">
            <a:xfrm>
              <a:off x="1971" y="2255"/>
              <a:ext cx="226" cy="133"/>
              <a:chOff x="2019" y="2303"/>
              <a:chExt cx="226" cy="133"/>
            </a:xfrm>
          </p:grpSpPr>
          <p:sp>
            <p:nvSpPr>
              <p:cNvPr id="36" name="Oval 43"/>
              <p:cNvSpPr>
                <a:spLocks noChangeArrowheads="1"/>
              </p:cNvSpPr>
              <p:nvPr/>
            </p:nvSpPr>
            <p:spPr bwMode="gray">
              <a:xfrm rot="18227093">
                <a:off x="2019" y="2303"/>
                <a:ext cx="86" cy="8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44"/>
              <p:cNvSpPr>
                <a:spLocks noChangeArrowheads="1"/>
              </p:cNvSpPr>
              <p:nvPr/>
            </p:nvSpPr>
            <p:spPr bwMode="gray">
              <a:xfrm rot="18227093">
                <a:off x="2158" y="2349"/>
                <a:ext cx="87" cy="86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90" name="Group 45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34" name="Oval 46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7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7" name="Oval 48"/>
            <p:cNvSpPr>
              <a:spLocks noChangeArrowheads="1"/>
            </p:cNvSpPr>
            <p:nvPr/>
          </p:nvSpPr>
          <p:spPr bwMode="gray">
            <a:xfrm rot="18227093">
              <a:off x="3760" y="2276"/>
              <a:ext cx="83" cy="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49"/>
            <p:cNvSpPr>
              <a:spLocks noChangeArrowheads="1"/>
            </p:cNvSpPr>
            <p:nvPr/>
          </p:nvSpPr>
          <p:spPr bwMode="gray">
            <a:xfrm rot="18227093">
              <a:off x="3601" y="2349"/>
              <a:ext cx="85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294" name="Text Box 51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th-TH"/>
            </a:p>
          </p:txBody>
        </p:sp>
        <p:sp>
          <p:nvSpPr>
            <p:cNvPr id="31" name="Text Box 52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>
              <a:off x="528" y="3504"/>
              <a:ext cx="119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297" name="Text Box 54"/>
            <p:cNvSpPr txBox="1">
              <a:spLocks noChangeArrowheads="1"/>
            </p:cNvSpPr>
            <p:nvPr/>
          </p:nvSpPr>
          <p:spPr bwMode="auto">
            <a:xfrm>
              <a:off x="3984" y="3503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th-TH">
                <a:solidFill>
                  <a:schemeClr val="folHlink"/>
                </a:solidFill>
              </a:endParaRPr>
            </a:p>
          </p:txBody>
        </p:sp>
      </p:grp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2632075" y="1196975"/>
            <a:ext cx="374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903A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Registration management Center</a:t>
            </a:r>
            <a:endParaRPr lang="th-TH" sz="1800" b="1" dirty="0">
              <a:solidFill>
                <a:srgbClr val="903AA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6804025" y="3213100"/>
            <a:ext cx="196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Operation System</a:t>
            </a:r>
          </a:p>
          <a:p>
            <a:pPr>
              <a:defRPr/>
            </a:pPr>
            <a:endParaRPr lang="th-TH" sz="18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6011863" y="5516563"/>
            <a:ext cx="254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Information Disclosure Center</a:t>
            </a:r>
            <a:endParaRPr lang="th-TH" sz="1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395288" y="5516563"/>
            <a:ext cx="254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3439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Management Information System</a:t>
            </a:r>
            <a:endParaRPr lang="th-TH" sz="1800" b="1">
              <a:solidFill>
                <a:srgbClr val="3439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900113" y="3213100"/>
            <a:ext cx="1204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Help Desk</a:t>
            </a:r>
            <a:endParaRPr lang="th-TH" sz="1800" b="1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oter Placeholder 3"/>
          <p:cNvSpPr txBox="1">
            <a:spLocks noGrp="1"/>
          </p:cNvSpPr>
          <p:nvPr/>
        </p:nvSpPr>
        <p:spPr bwMode="white">
          <a:xfrm>
            <a:off x="6172200" y="6521450"/>
            <a:ext cx="2743200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  <a:cs typeface="+mn-cs"/>
              </a:rPr>
              <a:t>Company Logo</a:t>
            </a:r>
          </a:p>
        </p:txBody>
      </p:sp>
      <p:sp>
        <p:nvSpPr>
          <p:cNvPr id="67" name="Date Placeholder 5"/>
          <p:cNvSpPr txBox="1">
            <a:spLocks noGrp="1"/>
          </p:cNvSpPr>
          <p:nvPr/>
        </p:nvSpPr>
        <p:spPr bwMode="white">
          <a:xfrm>
            <a:off x="304800" y="6521450"/>
            <a:ext cx="27432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  <a:cs typeface="+mn-cs"/>
              </a:rPr>
              <a:t>www.themegallery.com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Arial" pitchFamily="34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latin typeface="Verdana" pitchFamily="34" charset="0"/>
                <a:cs typeface="Angsana New" pitchFamily="18" charset="-34"/>
              </a:rPr>
              <a:t>ระบบ </a:t>
            </a:r>
            <a:r>
              <a:rPr lang="en-US" b="1" smtClean="0">
                <a:latin typeface="Verdana" pitchFamily="34" charset="0"/>
                <a:cs typeface="Angsana New" pitchFamily="18" charset="-34"/>
              </a:rPr>
              <a:t>e-GP </a:t>
            </a:r>
            <a:r>
              <a:rPr lang="th-TH" b="1" smtClean="0">
                <a:latin typeface="Verdana" pitchFamily="34" charset="0"/>
                <a:cs typeface="Angsana New" pitchFamily="18" charset="-34"/>
              </a:rPr>
              <a:t>ระยะที่ 1</a:t>
            </a:r>
            <a:r>
              <a:rPr lang="en-US" smtClean="0">
                <a:latin typeface="Verdana" pitchFamily="34" charset="0"/>
                <a:cs typeface="Angsana New" pitchFamily="18" charset="-34"/>
              </a:rPr>
              <a:t>; </a:t>
            </a:r>
            <a:r>
              <a:rPr lang="en-US" smtClean="0">
                <a:solidFill>
                  <a:srgbClr val="FF9900"/>
                </a:solidFill>
                <a:latin typeface="Verdana" pitchFamily="34" charset="0"/>
                <a:cs typeface="Angsana New" pitchFamily="18" charset="-34"/>
              </a:rPr>
              <a:t>EPIC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662113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 sz="1800">
              <a:latin typeface="Arial" pitchFamily="34" charset="0"/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614738" y="4470400"/>
            <a:ext cx="16557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Arial" pitchFamily="34" charset="0"/>
              </a:rPr>
              <a:t> </a:t>
            </a:r>
            <a:endParaRPr lang="en-US" sz="2400" b="1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6247" name="Text Box 55"/>
          <p:cNvSpPr txBox="1">
            <a:spLocks noChangeArrowheads="1"/>
          </p:cNvSpPr>
          <p:nvPr/>
        </p:nvSpPr>
        <p:spPr bwMode="auto">
          <a:xfrm>
            <a:off x="150813" y="1557338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903A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1. Registration management Center</a:t>
            </a:r>
            <a:endParaRPr lang="th-TH" sz="2000" b="1">
              <a:solidFill>
                <a:srgbClr val="903AA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2297" name="Text Box 56"/>
          <p:cNvSpPr txBox="1">
            <a:spLocks noChangeArrowheads="1"/>
          </p:cNvSpPr>
          <p:nvPr/>
        </p:nvSpPr>
        <p:spPr bwMode="auto">
          <a:xfrm>
            <a:off x="3708400" y="5064125"/>
            <a:ext cx="543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chemeClr val="folHlink"/>
                </a:solidFill>
                <a:latin typeface="Cordia New" pitchFamily="34" charset="-34"/>
                <a:cs typeface="Cordia New" pitchFamily="34" charset="-34"/>
              </a:rPr>
              <a:t>ระบบเปิดเผยข้อมูลการจัดซื้อจัดจ้างประกอบด้วย           5 ระบบงานย่อย ได้แก่ ระบบร่าง </a:t>
            </a:r>
            <a:r>
              <a:rPr lang="en-US" sz="2400" b="1">
                <a:solidFill>
                  <a:schemeClr val="folHlink"/>
                </a:solidFill>
                <a:latin typeface="Cordia New" pitchFamily="34" charset="-34"/>
                <a:cs typeface="Cordia New" pitchFamily="34" charset="-34"/>
              </a:rPr>
              <a:t>TOR, </a:t>
            </a:r>
            <a:r>
              <a:rPr lang="th-TH" sz="2400" b="1">
                <a:solidFill>
                  <a:schemeClr val="folHlink"/>
                </a:solidFill>
                <a:latin typeface="Cordia New" pitchFamily="34" charset="-34"/>
                <a:cs typeface="Cordia New" pitchFamily="34" charset="-34"/>
              </a:rPr>
              <a:t>ระบบประกาศจัดซื้อจัดจ้าง,  ระบบประกาศผลการจัดซื้อจัดจ้าง  ข้อมูลด้านกฎ/ระเบียบ และบัญชีรายชื่อผู้ทิ้งงาน </a:t>
            </a:r>
          </a:p>
        </p:txBody>
      </p:sp>
      <p:sp>
        <p:nvSpPr>
          <p:cNvPr id="12298" name="Text Box 57"/>
          <p:cNvSpPr txBox="1">
            <a:spLocks noChangeArrowheads="1"/>
          </p:cNvSpPr>
          <p:nvPr/>
        </p:nvSpPr>
        <p:spPr bwMode="auto">
          <a:xfrm>
            <a:off x="3852863" y="1371600"/>
            <a:ext cx="4967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rgbClr val="903AA8"/>
                </a:solidFill>
                <a:latin typeface="Cordia New" pitchFamily="34" charset="-34"/>
                <a:cs typeface="Cordia New" pitchFamily="34" charset="-34"/>
              </a:rPr>
              <a:t>ระบบลงทะเบียนประกอบด้วย 3 ระบบงานย่อย ได้แก่  ระบบลงทะเบียนหน่วยจัดซื้อภาครัฐ      ระบบลงทะเบียนผู้ค้ากับภาครัฐ และระบบลงทะเบียนผู้สนใจทั่วไป</a:t>
            </a:r>
          </a:p>
        </p:txBody>
      </p:sp>
      <p:sp>
        <p:nvSpPr>
          <p:cNvPr id="12299" name="Text Box 58"/>
          <p:cNvSpPr txBox="1">
            <a:spLocks noChangeArrowheads="1"/>
          </p:cNvSpPr>
          <p:nvPr/>
        </p:nvSpPr>
        <p:spPr bwMode="auto">
          <a:xfrm>
            <a:off x="3779838" y="3124200"/>
            <a:ext cx="53641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chemeClr val="hlink"/>
                </a:solidFill>
                <a:latin typeface="Cordia New" pitchFamily="34" charset="-34"/>
                <a:cs typeface="Cordia New" pitchFamily="34" charset="-34"/>
              </a:rPr>
              <a:t>ระบบปฏิบัติงานด้านการจัดซื้อจัดจ้างภาครัฐ เช่น       การจัดทำเอกสารการประมูล,  การจัดทำรายชื่อผู้ขอรับ/ซื้อเอกสาร,  รายชื่อผู้ยื่นข้อเสนอ, ผู้ผ่านการพิจารณา,    ผู้ชนะการเสนอราคา และการบันทึกสาระสำคัญในสัญญา </a:t>
            </a:r>
          </a:p>
        </p:txBody>
      </p:sp>
      <p:sp>
        <p:nvSpPr>
          <p:cNvPr id="136251" name="Text Box 59"/>
          <p:cNvSpPr txBox="1">
            <a:spLocks noChangeArrowheads="1"/>
          </p:cNvSpPr>
          <p:nvPr/>
        </p:nvSpPr>
        <p:spPr bwMode="auto">
          <a:xfrm>
            <a:off x="646113" y="3614738"/>
            <a:ext cx="2636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2. Operation System</a:t>
            </a:r>
          </a:p>
          <a:p>
            <a:pPr>
              <a:defRPr/>
            </a:pPr>
            <a:r>
              <a:rPr lang="en-US" sz="2000">
                <a:latin typeface="Arial" pitchFamily="34" charset="0"/>
                <a:cs typeface="+mn-cs"/>
              </a:rPr>
              <a:t> </a:t>
            </a:r>
            <a:endParaRPr lang="th-TH" sz="2000">
              <a:latin typeface="Arial" pitchFamily="34" charset="0"/>
              <a:cs typeface="+mn-cs"/>
            </a:endParaRPr>
          </a:p>
        </p:txBody>
      </p:sp>
      <p:sp>
        <p:nvSpPr>
          <p:cNvPr id="136252" name="Text Box 60"/>
          <p:cNvSpPr txBox="1">
            <a:spLocks noChangeArrowheads="1"/>
          </p:cNvSpPr>
          <p:nvPr/>
        </p:nvSpPr>
        <p:spPr bwMode="auto">
          <a:xfrm>
            <a:off x="674688" y="5424488"/>
            <a:ext cx="254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3. Information Disclosure Center</a:t>
            </a:r>
            <a:endParaRPr lang="th-TH" sz="2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1019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5"/>
          <p:cNvSpPr txBox="1">
            <a:spLocks noGrp="1"/>
          </p:cNvSpPr>
          <p:nvPr/>
        </p:nvSpPr>
        <p:spPr bwMode="white">
          <a:xfrm>
            <a:off x="304800" y="6521450"/>
            <a:ext cx="27432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  <a:cs typeface="+mn-cs"/>
              </a:rPr>
              <a:t>www.themegallery.com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Arial" pitchFamily="34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662113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 sz="1800">
              <a:latin typeface="Arial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14738" y="4470400"/>
            <a:ext cx="16557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Arial" pitchFamily="34" charset="0"/>
              </a:rPr>
              <a:t> </a:t>
            </a:r>
            <a:endParaRPr lang="en-US" sz="2400" b="1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th-TH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6253" name="Text Box 61"/>
          <p:cNvSpPr txBox="1">
            <a:spLocks noChangeArrowheads="1"/>
          </p:cNvSpPr>
          <p:nvPr/>
        </p:nvSpPr>
        <p:spPr bwMode="auto">
          <a:xfrm>
            <a:off x="755650" y="2060575"/>
            <a:ext cx="254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3439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4. Management Information System</a:t>
            </a:r>
            <a:endParaRPr lang="th-TH" sz="2000" b="1">
              <a:solidFill>
                <a:srgbClr val="3439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3319" name="Text Box 62"/>
          <p:cNvSpPr txBox="1">
            <a:spLocks noChangeArrowheads="1"/>
          </p:cNvSpPr>
          <p:nvPr/>
        </p:nvSpPr>
        <p:spPr bwMode="auto">
          <a:xfrm>
            <a:off x="3568700" y="1700213"/>
            <a:ext cx="51863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rgbClr val="343946"/>
                </a:solidFill>
                <a:latin typeface="Cordia New" pitchFamily="34" charset="-34"/>
                <a:cs typeface="Cordia New" pitchFamily="34" charset="-34"/>
              </a:rPr>
              <a:t>ระบบสารสนเทศเพื่อการจัดการ ทำหน้าที่กำกับดูแล จัดเก็บ และวิเคราะห์ข้อมูล เพื่อเป็นส่วนหนึ่งของการตัดสินใจแก่หน่วยงานจัดซื้อต่าง ๆ ทำให้สามารถเลือกสินค้าและบริการที่มีความคุ้มค่าที่สุดได้</a:t>
            </a:r>
          </a:p>
        </p:txBody>
      </p:sp>
      <p:sp>
        <p:nvSpPr>
          <p:cNvPr id="136255" name="Text Box 63"/>
          <p:cNvSpPr txBox="1">
            <a:spLocks noChangeArrowheads="1"/>
          </p:cNvSpPr>
          <p:nvPr/>
        </p:nvSpPr>
        <p:spPr bwMode="auto">
          <a:xfrm>
            <a:off x="1212850" y="5041900"/>
            <a:ext cx="169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5. Help Desk</a:t>
            </a:r>
            <a:endParaRPr lang="th-TH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3321" name="Text Box 64"/>
          <p:cNvSpPr txBox="1">
            <a:spLocks noChangeArrowheads="1"/>
          </p:cNvSpPr>
          <p:nvPr/>
        </p:nvSpPr>
        <p:spPr bwMode="auto">
          <a:xfrm>
            <a:off x="3563938" y="4467225"/>
            <a:ext cx="51990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Cordia New" pitchFamily="34" charset="-34"/>
                <a:cs typeface="Cordia New" pitchFamily="34" charset="-34"/>
              </a:rPr>
              <a:t>เป็นระบบจัดการและจัดเก็บปัญหาต่างๆ ที่มีผู้สอบถามเข้ามา โดยสามารถบันทึกรายละเอียดของปัญหาและวิธีการแก้ปัญหาต่างๆ ไว้ในระบบ เพื่อนำมาใช้เป็นฐานข้อมูลต่อไป</a:t>
            </a:r>
          </a:p>
        </p:txBody>
      </p:sp>
      <p:pic>
        <p:nvPicPr>
          <p:cNvPr id="13322" name="Picture 20" descr="j0424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429000"/>
            <a:ext cx="1416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2"/>
          <p:cNvSpPr>
            <a:spLocks noChangeArrowheads="1"/>
          </p:cNvSpPr>
          <p:nvPr/>
        </p:nvSpPr>
        <p:spPr bwMode="white">
          <a:xfrm>
            <a:off x="1116013" y="333375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3200" b="1">
                <a:solidFill>
                  <a:schemeClr val="bg1"/>
                </a:solidFill>
                <a:latin typeface="Verdana" pitchFamily="34" charset="0"/>
              </a:rPr>
              <a:t>ระบบ </a:t>
            </a:r>
            <a:r>
              <a:rPr lang="en-US" sz="3200" b="1">
                <a:solidFill>
                  <a:schemeClr val="bg1"/>
                </a:solidFill>
                <a:latin typeface="Verdana" pitchFamily="34" charset="0"/>
              </a:rPr>
              <a:t>e-GP </a:t>
            </a:r>
            <a:r>
              <a:rPr lang="th-TH" sz="3200" b="1">
                <a:solidFill>
                  <a:schemeClr val="bg1"/>
                </a:solidFill>
                <a:latin typeface="Verdana" pitchFamily="34" charset="0"/>
              </a:rPr>
              <a:t>ระยะที่ 1</a:t>
            </a: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en-US" sz="3200">
                <a:solidFill>
                  <a:srgbClr val="FF9900"/>
                </a:solidFill>
                <a:latin typeface="Verdana" pitchFamily="34" charset="0"/>
              </a:rPr>
              <a:t>EPIC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heme/theme1.xml><?xml version="1.0" encoding="utf-8"?>
<a:theme xmlns:a="http://schemas.openxmlformats.org/drawingml/2006/main" name="3_008TGp_BizCom_light">
  <a:themeElements>
    <a:clrScheme name="008TGp_BizCom_light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CA3C8"/>
      </a:accent1>
      <a:accent2>
        <a:srgbClr val="FF9900"/>
      </a:accent2>
      <a:accent3>
        <a:srgbClr val="FFFFFF"/>
      </a:accent3>
      <a:accent4>
        <a:srgbClr val="174578"/>
      </a:accent4>
      <a:accent5>
        <a:srgbClr val="ACCEE0"/>
      </a:accent5>
      <a:accent6>
        <a:srgbClr val="E78A00"/>
      </a:accent6>
      <a:hlink>
        <a:srgbClr val="9999FF"/>
      </a:hlink>
      <a:folHlink>
        <a:srgbClr val="969696"/>
      </a:folHlink>
    </a:clrScheme>
    <a:fontScheme name="3_008TGp_BizCom_ligh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08TGp_BizCom_light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TGp_BizCom_light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15978"/>
        </a:accent4>
        <a:accent5>
          <a:srgbClr val="B0C6C6"/>
        </a:accent5>
        <a:accent6>
          <a:srgbClr val="B9B900"/>
        </a:accent6>
        <a:hlink>
          <a:srgbClr val="33CC3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TGp_BizCom_light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7938</TotalTime>
  <Words>2444</Words>
  <Application>Microsoft Office PowerPoint</Application>
  <PresentationFormat>นำเสนอทางหน้าจอ (4:3)</PresentationFormat>
  <Paragraphs>459</Paragraphs>
  <Slides>37</Slides>
  <Notes>37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13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52" baseType="lpstr">
      <vt:lpstr>Times New Roman</vt:lpstr>
      <vt:lpstr>Angsana New</vt:lpstr>
      <vt:lpstr>Arial</vt:lpstr>
      <vt:lpstr>Wingdings</vt:lpstr>
      <vt:lpstr>Calibri</vt:lpstr>
      <vt:lpstr>Gulim</vt:lpstr>
      <vt:lpstr>Verdana</vt:lpstr>
      <vt:lpstr>Cordia New</vt:lpstr>
      <vt:lpstr>Eras Demi ITC</vt:lpstr>
      <vt:lpstr>Browallia New</vt:lpstr>
      <vt:lpstr>BrowalliaUPC</vt:lpstr>
      <vt:lpstr>AngsanaUPC</vt:lpstr>
      <vt:lpstr>05_ZZ Death Note 1.0</vt:lpstr>
      <vt:lpstr>3_008TGp_BizCom_light</vt:lpstr>
      <vt:lpstr>Visio</vt:lpstr>
      <vt:lpstr>ภาพนิ่ง 1</vt:lpstr>
      <vt:lpstr>ภาพนิ่ง 2</vt:lpstr>
      <vt:lpstr>ภาพนิ่ง 3</vt:lpstr>
      <vt:lpstr>ภาพนิ่ง 4</vt:lpstr>
      <vt:lpstr>ระบบการจัดซื้อจัดจ้างภาครัฐด้วยอิเล็กทรอนิกส์  (e-Government Procurement : e-GP)  ระยะที่ 1</vt:lpstr>
      <vt:lpstr>การพัฒนา e-GP ในระยะที่ 1</vt:lpstr>
      <vt:lpstr>การพัฒนาในระยะที่ 1</vt:lpstr>
      <vt:lpstr>ระบบ e-GP ระยะที่ 1; EPIC</vt:lpstr>
      <vt:lpstr>ภาพนิ่ง 9</vt:lpstr>
      <vt:lpstr>ข้อมูลหน่วยงานที่ลงทะเบียน</vt:lpstr>
      <vt:lpstr>ข้อมูลการจัดประกาศจัดซื้อจัดจ้าง</vt:lpstr>
      <vt:lpstr>ระบบการจัดซื้อจัดจ้างภาครัฐด้วยอิเล็กทรอนิกส์  (e-Government Procurement : e-GP)   ระยะที่ 2</vt:lpstr>
      <vt:lpstr>กรอบการดำเนินงาน</vt:lpstr>
      <vt:lpstr>ภาพรวมกระบวนการจัดซื้อจัดจ้าง</vt:lpstr>
      <vt:lpstr>พัฒนาครอบคลุมทุกขั้นตอน การจัดซื้อจัดจ้างตามที่ระเบียบกำหนด </vt:lpstr>
      <vt:lpstr>วิธีการจัดซื้อจัดจ้างทั้ง 12 วิธี</vt:lpstr>
      <vt:lpstr>วิธีการจัดซื้อจัดจ้างทั้ง 12 วิธี</vt:lpstr>
      <vt:lpstr>วิธีการจัดซื้อจัดจ้างทั้ง 12 วิธี</vt:lpstr>
      <vt:lpstr>วิธีการจัดซื้อจัดจ้างทั้ง 12 วิธี</vt:lpstr>
      <vt:lpstr>การบริหารสัญญา</vt:lpstr>
      <vt:lpstr>การบริหารสัญญา </vt:lpstr>
      <vt:lpstr>การบริหารสัญญา</vt:lpstr>
      <vt:lpstr>การยื่นหนังสือค้ำประกัน (Bank Guarantee) </vt:lpstr>
      <vt:lpstr>การยื่นหนังสือค้ำประกัน (Bank Guarantee)</vt:lpstr>
      <vt:lpstr>การยื่นหนังสือค้ำประกัน (Bank Guarantee) </vt:lpstr>
      <vt:lpstr>การซื้อเอกสารทางอิเล็กทรอนิกส์</vt:lpstr>
      <vt:lpstr>การซื้อเอกสารทางอิเล็กทรอนิกส์</vt:lpstr>
      <vt:lpstr>การเชื่อมโยงข้อมูลกับหน่วยงานอื่น</vt:lpstr>
      <vt:lpstr>ขั้นตอนการเชื่อมโยงระหว่าง e-GP กับ GFMIS</vt:lpstr>
      <vt:lpstr>ขั้นตอนการเชื่อมโยงระหว่าง e-GP กับ GFMIS</vt:lpstr>
      <vt:lpstr>ระบบการจัดซื้อจัดจ้างภาครัฐด้วยอิเล็กทรอนิกส์  (e-Government Procurement : e-GP)   ระยะที่ 3</vt:lpstr>
      <vt:lpstr>ภาพนิ่ง 32</vt:lpstr>
      <vt:lpstr>ระบบ e-GP ระยะที่ 3 ; e-Bidding</vt:lpstr>
      <vt:lpstr>ภาพนิ่ง 34</vt:lpstr>
      <vt:lpstr>ภาพนิ่ง 35</vt:lpstr>
      <vt:lpstr>ภาพนิ่ง 36</vt:lpstr>
      <vt:lpstr>Thank you</vt:lpstr>
    </vt:vector>
  </TitlesOfParts>
  <Company>The Comptroller General's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CGD</dc:creator>
  <cp:lastModifiedBy>Lenovo_L412</cp:lastModifiedBy>
  <cp:revision>768</cp:revision>
  <dcterms:created xsi:type="dcterms:W3CDTF">2009-08-26T08:55:29Z</dcterms:created>
  <dcterms:modified xsi:type="dcterms:W3CDTF">2013-06-01T09:04:12Z</dcterms:modified>
</cp:coreProperties>
</file>