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72" r:id="rId4"/>
    <p:sldId id="277" r:id="rId5"/>
    <p:sldId id="278" r:id="rId6"/>
    <p:sldId id="283" r:id="rId7"/>
    <p:sldId id="284" r:id="rId8"/>
    <p:sldId id="287" r:id="rId9"/>
    <p:sldId id="288" r:id="rId10"/>
    <p:sldId id="289" r:id="rId11"/>
    <p:sldId id="290" r:id="rId12"/>
    <p:sldId id="291" r:id="rId13"/>
    <p:sldId id="282" r:id="rId14"/>
    <p:sldId id="281" r:id="rId15"/>
    <p:sldId id="292" r:id="rId16"/>
    <p:sldId id="293" r:id="rId17"/>
    <p:sldId id="294" r:id="rId18"/>
    <p:sldId id="295" r:id="rId19"/>
    <p:sldId id="296" r:id="rId20"/>
    <p:sldId id="273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7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23" r:id="rId44"/>
    <p:sldId id="325" r:id="rId45"/>
    <p:sldId id="324" r:id="rId46"/>
    <p:sldId id="259" r:id="rId47"/>
    <p:sldId id="260" r:id="rId48"/>
    <p:sldId id="261" r:id="rId49"/>
    <p:sldId id="328" r:id="rId50"/>
    <p:sldId id="329" r:id="rId51"/>
    <p:sldId id="267" r:id="rId52"/>
    <p:sldId id="326" r:id="rId53"/>
    <p:sldId id="262" r:id="rId54"/>
    <p:sldId id="327" r:id="rId55"/>
    <p:sldId id="263" r:id="rId56"/>
    <p:sldId id="264" r:id="rId57"/>
    <p:sldId id="330" r:id="rId58"/>
    <p:sldId id="331" r:id="rId59"/>
    <p:sldId id="266" r:id="rId6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EC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6" autoAdjust="0"/>
  </p:normalViewPr>
  <p:slideViewPr>
    <p:cSldViewPr>
      <p:cViewPr varScale="1">
        <p:scale>
          <a:sx n="63" d="100"/>
          <a:sy n="63" d="100"/>
        </p:scale>
        <p:origin x="-1374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6C8E4-3D00-4646-8F21-E10025F1E2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D4AD8DE1-816D-4E74-AAA8-01AADBBBB693}">
      <dgm:prSet phldrT="[ข้อความ]" custT="1"/>
      <dgm:spPr>
        <a:solidFill>
          <a:srgbClr val="92D050"/>
        </a:solidFill>
      </dgm:spPr>
      <dgm:t>
        <a:bodyPr/>
        <a:lstStyle/>
        <a:p>
          <a:r>
            <a:rPr lang="th-TH" sz="3600" b="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1</a:t>
          </a:r>
          <a:r>
            <a:rPr lang="th-TH" sz="36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.  สร้างโครงการ</a:t>
          </a:r>
          <a:endParaRPr lang="th-TH" sz="3600" b="1" dirty="0">
            <a:solidFill>
              <a:schemeClr val="tx1"/>
            </a:solidFill>
          </a:endParaRPr>
        </a:p>
      </dgm:t>
    </dgm:pt>
    <dgm:pt modelId="{A45DED99-4934-45E1-A2DA-29928AF69AD3}" type="parTrans" cxnId="{2E541E4A-A221-4FD0-8CAB-97F28C78E573}">
      <dgm:prSet/>
      <dgm:spPr/>
      <dgm:t>
        <a:bodyPr/>
        <a:lstStyle/>
        <a:p>
          <a:endParaRPr lang="th-TH"/>
        </a:p>
      </dgm:t>
    </dgm:pt>
    <dgm:pt modelId="{AE474CBA-B975-407B-B6AF-E11F008C9B75}" type="sibTrans" cxnId="{2E541E4A-A221-4FD0-8CAB-97F28C78E573}">
      <dgm:prSet/>
      <dgm:spPr/>
      <dgm:t>
        <a:bodyPr/>
        <a:lstStyle/>
        <a:p>
          <a:endParaRPr lang="th-TH"/>
        </a:p>
      </dgm:t>
    </dgm:pt>
    <dgm:pt modelId="{B90BEB6D-35C4-4ECD-A5A9-0B67F3D84AB3}">
      <dgm:prSet phldrT="[ข้อความ]" custT="1"/>
      <dgm:spPr>
        <a:solidFill>
          <a:srgbClr val="FFC000"/>
        </a:solidFill>
      </dgm:spPr>
      <dgm:t>
        <a:bodyPr/>
        <a:lstStyle/>
        <a:p>
          <a:r>
            <a:rPr lang="th-TH" sz="3600" b="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2.  </a:t>
          </a:r>
          <a:r>
            <a:rPr lang="th-TH" sz="36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กลับ   เมนูหลัก     หัวข้อ   ประกาศจัดซื้อจัดจ้าง</a:t>
          </a:r>
          <a:endParaRPr lang="th-TH" sz="3600" b="1" dirty="0">
            <a:solidFill>
              <a:schemeClr val="tx1"/>
            </a:solidFill>
          </a:endParaRPr>
        </a:p>
      </dgm:t>
    </dgm:pt>
    <dgm:pt modelId="{981C346E-A086-4291-9D1C-554537470F48}" type="parTrans" cxnId="{8BEF677C-AACF-4BC4-BB07-FE61E481C326}">
      <dgm:prSet/>
      <dgm:spPr/>
      <dgm:t>
        <a:bodyPr/>
        <a:lstStyle/>
        <a:p>
          <a:endParaRPr lang="th-TH"/>
        </a:p>
      </dgm:t>
    </dgm:pt>
    <dgm:pt modelId="{9EE3410E-8AA1-46BF-BEAC-6D6771B1194E}" type="sibTrans" cxnId="{8BEF677C-AACF-4BC4-BB07-FE61E481C326}">
      <dgm:prSet/>
      <dgm:spPr/>
      <dgm:t>
        <a:bodyPr/>
        <a:lstStyle/>
        <a:p>
          <a:endParaRPr lang="th-TH"/>
        </a:p>
      </dgm:t>
    </dgm:pt>
    <dgm:pt modelId="{4E96F929-D203-4532-A997-A55921ACD64C}">
      <dgm:prSet phldrT="[ข้อความ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th-TH" sz="36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3.  คลิก  การแต่งตั้งคณะกรรมการกำหนดราคากลาง/การจัดการ  </a:t>
          </a:r>
        </a:p>
        <a:p>
          <a:pPr>
            <a:spcAft>
              <a:spcPts val="0"/>
            </a:spcAft>
          </a:pPr>
          <a:r>
            <a:rPr lang="th-TH" sz="36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    รายชื่อคณะกรรมการ</a:t>
          </a:r>
          <a:endParaRPr lang="th-TH" sz="3600" b="1" dirty="0">
            <a:solidFill>
              <a:schemeClr val="tx1"/>
            </a:solidFill>
          </a:endParaRPr>
        </a:p>
      </dgm:t>
    </dgm:pt>
    <dgm:pt modelId="{CE1ED0B6-DD74-4823-8453-033C9ED3BB9B}" type="parTrans" cxnId="{C54D5320-2480-465B-9E6B-971EAF9A85AB}">
      <dgm:prSet/>
      <dgm:spPr/>
      <dgm:t>
        <a:bodyPr/>
        <a:lstStyle/>
        <a:p>
          <a:endParaRPr lang="th-TH"/>
        </a:p>
      </dgm:t>
    </dgm:pt>
    <dgm:pt modelId="{20F1D27A-5479-4CEA-9155-26D8BB43367D}" type="sibTrans" cxnId="{C54D5320-2480-465B-9E6B-971EAF9A85AB}">
      <dgm:prSet/>
      <dgm:spPr/>
      <dgm:t>
        <a:bodyPr/>
        <a:lstStyle/>
        <a:p>
          <a:endParaRPr lang="th-TH"/>
        </a:p>
      </dgm:t>
    </dgm:pt>
    <dgm:pt modelId="{6FC1CF78-E0E0-43AA-AB93-D08C2C0953C9}">
      <dgm:prSet phldrT="[ข้อความ]" custT="1"/>
      <dgm:spPr>
        <a:solidFill>
          <a:srgbClr val="4CECB7"/>
        </a:solidFill>
      </dgm:spPr>
      <dgm:t>
        <a:bodyPr/>
        <a:lstStyle/>
        <a:p>
          <a:r>
            <a:rPr lang="th-TH" sz="3600" b="1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4.  เลือก บันทึกรายชื่อคณะกรรมการกำหนดราคากลาง </a:t>
          </a:r>
          <a:endParaRPr lang="th-TH" sz="3600" b="1" dirty="0">
            <a:solidFill>
              <a:schemeClr val="tx1"/>
            </a:solidFill>
          </a:endParaRPr>
        </a:p>
      </dgm:t>
    </dgm:pt>
    <dgm:pt modelId="{28EF18AB-E816-4182-94E5-55BA2614258F}" type="parTrans" cxnId="{915BA682-7A5B-44EE-8D17-B31C8D6B5EBD}">
      <dgm:prSet/>
      <dgm:spPr/>
      <dgm:t>
        <a:bodyPr/>
        <a:lstStyle/>
        <a:p>
          <a:endParaRPr lang="th-TH"/>
        </a:p>
      </dgm:t>
    </dgm:pt>
    <dgm:pt modelId="{A9D84F7B-6703-41D2-89E8-8F2E51E0A37C}" type="sibTrans" cxnId="{915BA682-7A5B-44EE-8D17-B31C8D6B5EBD}">
      <dgm:prSet/>
      <dgm:spPr/>
      <dgm:t>
        <a:bodyPr/>
        <a:lstStyle/>
        <a:p>
          <a:endParaRPr lang="th-TH"/>
        </a:p>
      </dgm:t>
    </dgm:pt>
    <dgm:pt modelId="{85B95FB9-B56F-4159-B500-A5B433D4C1B3}" type="pres">
      <dgm:prSet presAssocID="{99E6C8E4-3D00-4646-8F21-E10025F1E28A}" presName="linear" presStyleCnt="0">
        <dgm:presLayoutVars>
          <dgm:animLvl val="lvl"/>
          <dgm:resizeHandles val="exact"/>
        </dgm:presLayoutVars>
      </dgm:prSet>
      <dgm:spPr/>
    </dgm:pt>
    <dgm:pt modelId="{941F4E8C-C0B6-4302-85F8-889856EC1B12}" type="pres">
      <dgm:prSet presAssocID="{D4AD8DE1-816D-4E74-AAA8-01AADBBBB693}" presName="parentText" presStyleLbl="node1" presStyleIdx="0" presStyleCnt="4" custAng="0" custScaleX="100000" custScaleY="90940" custLinFactNeighborX="-24822" custLinFactNeighborY="204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F8DD525-355D-44C5-887C-70B9C4619569}" type="pres">
      <dgm:prSet presAssocID="{AE474CBA-B975-407B-B6AF-E11F008C9B75}" presName="spacer" presStyleCnt="0"/>
      <dgm:spPr/>
    </dgm:pt>
    <dgm:pt modelId="{4AA0A4C3-A7EA-4DD9-9993-BE9ACE68AA17}" type="pres">
      <dgm:prSet presAssocID="{B90BEB6D-35C4-4ECD-A5A9-0B67F3D84AB3}" presName="parentText" presStyleLbl="node1" presStyleIdx="1" presStyleCnt="4" custLinFactNeighborX="1001" custLinFactNeighborY="-9805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16AA315E-C56B-479E-85E7-9B8FDD4DD030}" type="pres">
      <dgm:prSet presAssocID="{9EE3410E-8AA1-46BF-BEAC-6D6771B1194E}" presName="spacer" presStyleCnt="0"/>
      <dgm:spPr/>
    </dgm:pt>
    <dgm:pt modelId="{528F05B3-4739-43ED-BE3D-9B41860338BC}" type="pres">
      <dgm:prSet presAssocID="{4E96F929-D203-4532-A997-A55921ACD64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2B58784-BDA1-49A1-86F2-DC640C06BE86}" type="pres">
      <dgm:prSet presAssocID="{20F1D27A-5479-4CEA-9155-26D8BB43367D}" presName="spacer" presStyleCnt="0"/>
      <dgm:spPr/>
    </dgm:pt>
    <dgm:pt modelId="{75FAD28A-71F5-400D-898E-BB0DFC848F8D}" type="pres">
      <dgm:prSet presAssocID="{6FC1CF78-E0E0-43AA-AB93-D08C2C0953C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E541E4A-A221-4FD0-8CAB-97F28C78E573}" srcId="{99E6C8E4-3D00-4646-8F21-E10025F1E28A}" destId="{D4AD8DE1-816D-4E74-AAA8-01AADBBBB693}" srcOrd="0" destOrd="0" parTransId="{A45DED99-4934-45E1-A2DA-29928AF69AD3}" sibTransId="{AE474CBA-B975-407B-B6AF-E11F008C9B75}"/>
    <dgm:cxn modelId="{915BA682-7A5B-44EE-8D17-B31C8D6B5EBD}" srcId="{99E6C8E4-3D00-4646-8F21-E10025F1E28A}" destId="{6FC1CF78-E0E0-43AA-AB93-D08C2C0953C9}" srcOrd="3" destOrd="0" parTransId="{28EF18AB-E816-4182-94E5-55BA2614258F}" sibTransId="{A9D84F7B-6703-41D2-89E8-8F2E51E0A37C}"/>
    <dgm:cxn modelId="{4B029784-B707-4A1D-992F-A2ED022A5122}" type="presOf" srcId="{B90BEB6D-35C4-4ECD-A5A9-0B67F3D84AB3}" destId="{4AA0A4C3-A7EA-4DD9-9993-BE9ACE68AA17}" srcOrd="0" destOrd="0" presId="urn:microsoft.com/office/officeart/2005/8/layout/vList2"/>
    <dgm:cxn modelId="{55B1752E-01A9-4E3D-9B32-7C08F5D66117}" type="presOf" srcId="{6FC1CF78-E0E0-43AA-AB93-D08C2C0953C9}" destId="{75FAD28A-71F5-400D-898E-BB0DFC848F8D}" srcOrd="0" destOrd="0" presId="urn:microsoft.com/office/officeart/2005/8/layout/vList2"/>
    <dgm:cxn modelId="{D204AA01-1E34-43D8-82A8-2EDF940EA522}" type="presOf" srcId="{99E6C8E4-3D00-4646-8F21-E10025F1E28A}" destId="{85B95FB9-B56F-4159-B500-A5B433D4C1B3}" srcOrd="0" destOrd="0" presId="urn:microsoft.com/office/officeart/2005/8/layout/vList2"/>
    <dgm:cxn modelId="{8BEF677C-AACF-4BC4-BB07-FE61E481C326}" srcId="{99E6C8E4-3D00-4646-8F21-E10025F1E28A}" destId="{B90BEB6D-35C4-4ECD-A5A9-0B67F3D84AB3}" srcOrd="1" destOrd="0" parTransId="{981C346E-A086-4291-9D1C-554537470F48}" sibTransId="{9EE3410E-8AA1-46BF-BEAC-6D6771B1194E}"/>
    <dgm:cxn modelId="{C54D5320-2480-465B-9E6B-971EAF9A85AB}" srcId="{99E6C8E4-3D00-4646-8F21-E10025F1E28A}" destId="{4E96F929-D203-4532-A997-A55921ACD64C}" srcOrd="2" destOrd="0" parTransId="{CE1ED0B6-DD74-4823-8453-033C9ED3BB9B}" sibTransId="{20F1D27A-5479-4CEA-9155-26D8BB43367D}"/>
    <dgm:cxn modelId="{AEC08FB0-386E-4D76-8C6E-E0694080C302}" type="presOf" srcId="{D4AD8DE1-816D-4E74-AAA8-01AADBBBB693}" destId="{941F4E8C-C0B6-4302-85F8-889856EC1B12}" srcOrd="0" destOrd="0" presId="urn:microsoft.com/office/officeart/2005/8/layout/vList2"/>
    <dgm:cxn modelId="{B9F63AF6-1457-41F0-8683-5D4623A1D1C0}" type="presOf" srcId="{4E96F929-D203-4532-A997-A55921ACD64C}" destId="{528F05B3-4739-43ED-BE3D-9B41860338BC}" srcOrd="0" destOrd="0" presId="urn:microsoft.com/office/officeart/2005/8/layout/vList2"/>
    <dgm:cxn modelId="{EF8EE68D-DF92-4524-A7D1-05C362AEA7F2}" type="presParOf" srcId="{85B95FB9-B56F-4159-B500-A5B433D4C1B3}" destId="{941F4E8C-C0B6-4302-85F8-889856EC1B12}" srcOrd="0" destOrd="0" presId="urn:microsoft.com/office/officeart/2005/8/layout/vList2"/>
    <dgm:cxn modelId="{7E12F197-5011-46E9-A16C-E0729DFE02AE}" type="presParOf" srcId="{85B95FB9-B56F-4159-B500-A5B433D4C1B3}" destId="{8F8DD525-355D-44C5-887C-70B9C4619569}" srcOrd="1" destOrd="0" presId="urn:microsoft.com/office/officeart/2005/8/layout/vList2"/>
    <dgm:cxn modelId="{2412A0F0-45A4-40E8-93DB-04995D1AA0FE}" type="presParOf" srcId="{85B95FB9-B56F-4159-B500-A5B433D4C1B3}" destId="{4AA0A4C3-A7EA-4DD9-9993-BE9ACE68AA17}" srcOrd="2" destOrd="0" presId="urn:microsoft.com/office/officeart/2005/8/layout/vList2"/>
    <dgm:cxn modelId="{14E58D32-19B0-4403-B695-B1FB0BAC9247}" type="presParOf" srcId="{85B95FB9-B56F-4159-B500-A5B433D4C1B3}" destId="{16AA315E-C56B-479E-85E7-9B8FDD4DD030}" srcOrd="3" destOrd="0" presId="urn:microsoft.com/office/officeart/2005/8/layout/vList2"/>
    <dgm:cxn modelId="{BF0476EC-2771-45AF-97DB-697125999DDB}" type="presParOf" srcId="{85B95FB9-B56F-4159-B500-A5B433D4C1B3}" destId="{528F05B3-4739-43ED-BE3D-9B41860338BC}" srcOrd="4" destOrd="0" presId="urn:microsoft.com/office/officeart/2005/8/layout/vList2"/>
    <dgm:cxn modelId="{DC765E80-A014-4A6B-947E-28ACE546805D}" type="presParOf" srcId="{85B95FB9-B56F-4159-B500-A5B433D4C1B3}" destId="{22B58784-BDA1-49A1-86F2-DC640C06BE86}" srcOrd="5" destOrd="0" presId="urn:microsoft.com/office/officeart/2005/8/layout/vList2"/>
    <dgm:cxn modelId="{0EF1698E-2638-46F8-A3FB-A99F2A7F6CFE}" type="presParOf" srcId="{85B95FB9-B56F-4159-B500-A5B433D4C1B3}" destId="{75FAD28A-71F5-400D-898E-BB0DFC848F8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1F4E8C-C0B6-4302-85F8-889856EC1B12}">
      <dsp:nvSpPr>
        <dsp:cNvPr id="0" name=""/>
        <dsp:cNvSpPr/>
      </dsp:nvSpPr>
      <dsp:spPr>
        <a:xfrm>
          <a:off x="0" y="271"/>
          <a:ext cx="8229600" cy="1011369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0" kern="12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1</a:t>
          </a:r>
          <a:r>
            <a:rPr lang="th-TH" sz="3600" b="1" kern="12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.  สร้างโครงการ</a:t>
          </a:r>
          <a:endParaRPr lang="th-TH" sz="3600" b="1" kern="1200" dirty="0">
            <a:solidFill>
              <a:schemeClr val="tx1"/>
            </a:solidFill>
          </a:endParaRPr>
        </a:p>
      </dsp:txBody>
      <dsp:txXfrm>
        <a:off x="0" y="271"/>
        <a:ext cx="8229600" cy="1011369"/>
      </dsp:txXfrm>
    </dsp:sp>
    <dsp:sp modelId="{4AA0A4C3-A7EA-4DD9-9993-BE9ACE68AA17}">
      <dsp:nvSpPr>
        <dsp:cNvPr id="0" name=""/>
        <dsp:cNvSpPr/>
      </dsp:nvSpPr>
      <dsp:spPr>
        <a:xfrm>
          <a:off x="0" y="1020578"/>
          <a:ext cx="8229600" cy="111212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0" kern="12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2.  </a:t>
          </a:r>
          <a:r>
            <a:rPr lang="th-TH" sz="3600" b="1" kern="12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กลับ   เมนูหลัก     หัวข้อ   ประกาศจัดซื้อจัดจ้าง</a:t>
          </a:r>
          <a:endParaRPr lang="th-TH" sz="3600" b="1" kern="1200" dirty="0">
            <a:solidFill>
              <a:schemeClr val="tx1"/>
            </a:solidFill>
          </a:endParaRPr>
        </a:p>
      </dsp:txBody>
      <dsp:txXfrm>
        <a:off x="0" y="1020578"/>
        <a:ext cx="8229600" cy="1112128"/>
      </dsp:txXfrm>
    </dsp:sp>
    <dsp:sp modelId="{528F05B3-4739-43ED-BE3D-9B41860338BC}">
      <dsp:nvSpPr>
        <dsp:cNvPr id="0" name=""/>
        <dsp:cNvSpPr/>
      </dsp:nvSpPr>
      <dsp:spPr>
        <a:xfrm>
          <a:off x="0" y="2143840"/>
          <a:ext cx="8229600" cy="1112128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3.  คลิก  การแต่งตั้งคณะกรรมการกำหนดราคากลาง/การจัดการ  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th-TH" sz="3600" b="1" kern="12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    รายชื่อคณะกรรมการ</a:t>
          </a:r>
          <a:endParaRPr lang="th-TH" sz="3600" b="1" kern="1200" dirty="0">
            <a:solidFill>
              <a:schemeClr val="tx1"/>
            </a:solidFill>
          </a:endParaRPr>
        </a:p>
      </dsp:txBody>
      <dsp:txXfrm>
        <a:off x="0" y="2143840"/>
        <a:ext cx="8229600" cy="1112128"/>
      </dsp:txXfrm>
    </dsp:sp>
    <dsp:sp modelId="{75FAD28A-71F5-400D-898E-BB0DFC848F8D}">
      <dsp:nvSpPr>
        <dsp:cNvPr id="0" name=""/>
        <dsp:cNvSpPr/>
      </dsp:nvSpPr>
      <dsp:spPr>
        <a:xfrm>
          <a:off x="0" y="3266107"/>
          <a:ext cx="8229600" cy="1112128"/>
        </a:xfrm>
        <a:prstGeom prst="roundRect">
          <a:avLst/>
        </a:prstGeom>
        <a:solidFill>
          <a:srgbClr val="4CECB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1" kern="1200" dirty="0" smtClean="0">
              <a:solidFill>
                <a:schemeClr val="tx1"/>
              </a:solidFill>
              <a:latin typeface="Angsana New" pitchFamily="18" charset="-34"/>
              <a:cs typeface="Angsana New" pitchFamily="18" charset="-34"/>
            </a:rPr>
            <a:t>4.  เลือก บันทึกรายชื่อคณะกรรมการกำหนดราคากลาง </a:t>
          </a:r>
          <a:endParaRPr lang="th-TH" sz="3600" b="1" kern="1200" dirty="0">
            <a:solidFill>
              <a:schemeClr val="tx1"/>
            </a:solidFill>
          </a:endParaRPr>
        </a:p>
      </dsp:txBody>
      <dsp:txXfrm>
        <a:off x="0" y="3266107"/>
        <a:ext cx="8229600" cy="1112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ามเหลี่ยมมุมฉาก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grpSp>
        <p:nvGrpSpPr>
          <p:cNvPr id="2" name="กลุ่ม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รูปแบบอิสระ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รูปแบบอิสระ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รูปแบบอิสระ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ตัวเชื่อมต่อตรง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  <p:sp>
        <p:nvSpPr>
          <p:cNvPr id="7" name="เครื่องหมายบั้ง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เครื่องหมายบั้ง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รูปแบบอิสระ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สามเหลี่ยมมุมฉาก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ตัวเชื่อมต่อตรง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เครื่องหมายบั้ง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เครื่องหมายบั้ง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รูปแบบอิสระ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รูปแบบอิสระ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สามเหลี่ยมมุมฉาก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C4C8CA2-D98D-4808-A032-BBFE7D1A45EE}" type="datetimeFigureOut">
              <a:rPr lang="th-TH" smtClean="0"/>
              <a:t>01/06/56</a:t>
            </a:fld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A08FC70-AC6E-44F0-AF30-F818A673BD60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hyperlink" Target="http://www.google.co.th/url?sa=i&amp;rct=j&amp;q=&#3586;&#3629;&#3610;&#3588;&#3640;&#3603;&#3588;&#3656;&#3632;&amp;source=images&amp;cd=&amp;cad=rja&amp;docid=itfOOKRPVf20XM&amp;tbnid=LNypoIbAkx2RoM:&amp;ved=0CAUQjRw&amp;url=http%3A%2F%2Fwww.oknation.net%2Fblog%2Fprint.php%3Fid%3D468344&amp;ei=YCCqUbiAB8rVrQf--oD4Aw&amp;bvm=bv.47244034,d.bmk&amp;psig=AFQjCNHxwUifFJIvPkb6n-XR5pPm30kQ2Q&amp;ust=137019025684801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hyperlink" Target="http://www.google.co.th/url?sa=i&amp;rct=j&amp;q=&#3586;&#3629;&#3610;&#3588;&#3640;&#3603;&#3588;&#3656;&#3632;&amp;source=images&amp;cd=&amp;cad=rja&amp;docid=kn_kKlSBSy1o-M&amp;tbnid=-RrDkNtC2Q45xM:&amp;ved=0CAUQjRw&amp;url=http%3A%2F%2Fwww.thailandoffroad.com%2Fjeep%2Fboard%2Fquestion.asp%3Fpage%3D4%26id%3D45764&amp;ei=eSCqUdmeNMeHrAfWhIDwCg&amp;bvm=bv.47244034,d.bmk&amp;psig=AFQjCNHxwUifFJIvPkb6n-XR5pPm30kQ2Q&amp;ust=1370190256848017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6864" cy="4464496"/>
          </a:xfrm>
        </p:spPr>
        <p:txBody>
          <a:bodyPr/>
          <a:lstStyle/>
          <a:p>
            <a:r>
              <a:rPr lang="th-TH" sz="5400" b="1" dirty="0" smtClean="0">
                <a:solidFill>
                  <a:schemeClr val="tx1"/>
                </a:solidFill>
              </a:rPr>
              <a:t>ปัญหา/ข้อเสนอแนะ</a:t>
            </a:r>
            <a:r>
              <a:rPr lang="th-TH" dirty="0" smtClean="0">
                <a:solidFill>
                  <a:schemeClr val="tx1"/>
                </a:solidFill>
              </a:rPr>
              <a:t/>
            </a:r>
            <a:br>
              <a:rPr lang="th-TH" dirty="0" smtClean="0">
                <a:solidFill>
                  <a:schemeClr val="tx1"/>
                </a:solidFill>
              </a:rPr>
            </a:br>
            <a:r>
              <a:rPr lang="th-TH" dirty="0" smtClean="0">
                <a:solidFill>
                  <a:schemeClr val="tx1"/>
                </a:solidFill>
              </a:rPr>
              <a:t>เกี่ยวกับการปฏิบัติงานระบบ </a:t>
            </a:r>
            <a:r>
              <a:rPr lang="en-US" dirty="0" smtClean="0">
                <a:solidFill>
                  <a:schemeClr val="tx1"/>
                </a:solidFill>
              </a:rPr>
              <a:t>e-GP </a:t>
            </a:r>
            <a:r>
              <a:rPr lang="th-TH" dirty="0" smtClean="0">
                <a:solidFill>
                  <a:schemeClr val="tx1"/>
                </a:solidFill>
              </a:rPr>
              <a:t>ระยะที่ 2</a:t>
            </a:r>
            <a:br>
              <a:rPr lang="th-TH" dirty="0" smtClean="0">
                <a:solidFill>
                  <a:schemeClr val="tx1"/>
                </a:solidFill>
              </a:rPr>
            </a:br>
            <a:endParaRPr lang="th-TH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24744" y="0"/>
            <a:ext cx="13648839" cy="76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2696" y="-243408"/>
            <a:ext cx="13416136" cy="75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0768" y="-603448"/>
            <a:ext cx="14209579" cy="799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>
              <a:buNone/>
              <a:defRPr/>
            </a:pPr>
            <a:endParaRPr lang="th-TH" sz="2800" b="1" dirty="0" smtClean="0">
              <a:latin typeface="Angsana New" pitchFamily="18" charset="-34"/>
              <a:cs typeface="Angsana New" pitchFamily="18" charset="-34"/>
            </a:endParaRPr>
          </a:p>
          <a:p>
            <a:pPr algn="ctr">
              <a:buNone/>
              <a:defRPr/>
            </a:pPr>
            <a:r>
              <a:rPr lang="th-TH" sz="5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1</a:t>
            </a:r>
            <a:r>
              <a:rPr lang="th-TH" sz="5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. </a:t>
            </a:r>
            <a:r>
              <a:rPr lang="th-TH" sz="5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เพิ่ม</a:t>
            </a:r>
            <a:r>
              <a:rPr lang="th-TH" sz="5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โครงการใหม่  </a:t>
            </a:r>
          </a:p>
          <a:p>
            <a:pPr algn="ctr">
              <a:buNone/>
              <a:defRPr/>
            </a:pPr>
            <a:r>
              <a:rPr lang="th-TH" sz="54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54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 จัดทำร่าง</a:t>
            </a:r>
            <a:r>
              <a:rPr lang="th-TH" sz="54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สัญญา </a:t>
            </a:r>
          </a:p>
          <a:p>
            <a:pPr algn="ctr">
              <a:buNone/>
              <a:defRPr/>
            </a:pP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 บริหาร</a:t>
            </a:r>
            <a:r>
              <a:rPr lang="th-TH" sz="5400" b="1" dirty="0" smtClean="0">
                <a:latin typeface="Angsana New" pitchFamily="18" charset="-34"/>
                <a:cs typeface="Angsana New" pitchFamily="18" charset="-34"/>
              </a:rPr>
              <a:t>สัญญา</a:t>
            </a:r>
          </a:p>
          <a:p>
            <a:pPr>
              <a:buNone/>
            </a:pPr>
            <a:endParaRPr lang="th-TH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h-TH" sz="5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การบันทึกรหัสงบประมาณ/รหัสแหล่งเงิน</a:t>
            </a:r>
            <a:endParaRPr lang="th-TH" sz="5400" dirty="0">
              <a:solidFill>
                <a:schemeClr val="tx1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th-TH" sz="4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การบันทึกรหัส</a:t>
            </a:r>
            <a:r>
              <a:rPr lang="th-TH" sz="4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งบประมาณ  ขั้นตอนการเพิ่มโครงการ</a:t>
            </a:r>
            <a:endParaRPr lang="th-TH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2696" y="908720"/>
            <a:ext cx="13524656" cy="760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0728" y="0"/>
            <a:ext cx="13668672" cy="768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40768" y="-603448"/>
            <a:ext cx="14388752" cy="809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8720" y="-607568"/>
            <a:ext cx="13272120" cy="746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6752" y="404664"/>
            <a:ext cx="13800856" cy="7762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243408"/>
            <a:ext cx="13264796" cy="746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95536" y="1844824"/>
            <a:ext cx="8229600" cy="2376264"/>
          </a:xfrm>
          <a:scene3d>
            <a:camera prst="orthographicFront"/>
            <a:lightRig rig="sof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h-TH" sz="6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กรณีไม่ทราบรหัสงบประมาณ/</a:t>
            </a:r>
            <a:br>
              <a:rPr lang="th-TH" sz="6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th-TH" sz="6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รหัสแหล่งของเงิน</a:t>
            </a:r>
            <a:endParaRPr lang="th-TH" sz="6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การบันทึกรหัสงบประมาณ </a:t>
            </a:r>
            <a:r>
              <a:rPr lang="th-TH" dirty="0" smtClean="0"/>
              <a:t> </a:t>
            </a:r>
            <a:r>
              <a:rPr lang="th-TH" dirty="0" smtClean="0"/>
              <a:t>ลูกบอล </a:t>
            </a:r>
            <a:r>
              <a:rPr lang="th-TH" dirty="0" smtClean="0">
                <a:solidFill>
                  <a:srgbClr val="FF0000"/>
                </a:solidFill>
              </a:rPr>
              <a:t>จัดทำร่างสัญญา 5, 11, 18)</a:t>
            </a:r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6712" y="836712"/>
            <a:ext cx="12961440" cy="7290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3008768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8760" y="1484784"/>
            <a:ext cx="13956704" cy="785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92696" y="0"/>
            <a:ext cx="12752740" cy="717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6752" y="-1"/>
            <a:ext cx="14388752" cy="809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6752" y="-171400"/>
            <a:ext cx="13776853" cy="774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3164616" cy="7405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0728" y="-531440"/>
            <a:ext cx="13648839" cy="76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0" y="-12192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400" dirty="0" smtClean="0">
                <a:solidFill>
                  <a:schemeClr val="tx1"/>
                </a:solidFill>
                <a:latin typeface="AngsanaUPC" pitchFamily="18" charset="-34"/>
                <a:cs typeface="AngsanaUPC" pitchFamily="18" charset="-34"/>
              </a:rPr>
              <a:t>การบันทึกรหัสงบประมาณ </a:t>
            </a:r>
            <a:r>
              <a:rPr lang="th-TH" sz="4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ลูกบอล </a:t>
            </a:r>
            <a:r>
              <a:rPr lang="th-TH" sz="44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บริหารสัญญา (8</a:t>
            </a:r>
            <a:r>
              <a:rPr lang="en-US" sz="44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, 14, 21</a:t>
            </a:r>
            <a:r>
              <a:rPr lang="th-TH" sz="44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)</a:t>
            </a:r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908720"/>
            <a:ext cx="11796464" cy="663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th-TH" dirty="0" smtClean="0"/>
              <a:t>กรณีเพิ่มโครงการ</a:t>
            </a:r>
            <a:r>
              <a:rPr lang="th-TH" dirty="0" smtClean="0"/>
              <a:t>ใหม่  (ไม่ทราบรหัสงบประมาณ)</a:t>
            </a:r>
            <a:endParaRPr lang="th-TH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692696"/>
            <a:ext cx="13008768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8760" y="-243408"/>
            <a:ext cx="13884696" cy="781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0728" y="0"/>
            <a:ext cx="13812688" cy="776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0"/>
            <a:ext cx="13648839" cy="76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6712" y="-315416"/>
            <a:ext cx="13825536" cy="77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192000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24811" y="0"/>
            <a:ext cx="13392811" cy="7533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2804576" cy="7202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0728" y="476672"/>
            <a:ext cx="14184899" cy="797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8800" y="0"/>
            <a:ext cx="14584943" cy="8204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00808" y="-963488"/>
            <a:ext cx="14604776" cy="821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736" y="0"/>
            <a:ext cx="13648839" cy="76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8760" y="0"/>
            <a:ext cx="13812688" cy="776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4784" y="0"/>
            <a:ext cx="14160896" cy="796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6792" y="-459432"/>
            <a:ext cx="14160896" cy="7965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0" y="30480"/>
            <a:ext cx="91440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</a:pP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โครงการมีหลายรหัสงบประมาณ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4784" y="1196752"/>
            <a:ext cx="14200900" cy="7988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0728" y="0"/>
            <a:ext cx="13236624" cy="744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96752" y="0"/>
            <a:ext cx="13668672" cy="768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39552" y="3068960"/>
            <a:ext cx="82296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เลือกประเภทผู้ขายไม่ถูกต้อง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sp>
        <p:nvSpPr>
          <p:cNvPr id="6" name="ชื่อเรื่อง 1"/>
          <p:cNvSpPr txBox="1">
            <a:spLocks/>
          </p:cNvSpPr>
          <p:nvPr/>
        </p:nvSpPr>
        <p:spPr>
          <a:xfrm>
            <a:off x="539552" y="1124744"/>
            <a:ext cx="82296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ระบุเลขประจำตัวผู้เสียภาษีไม่ถูกต้อง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49535" y="0"/>
            <a:ext cx="13648839" cy="767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h-TH" sz="3600" dirty="0">
                <a:latin typeface="AngsanaUPC" pitchFamily="18" charset="-34"/>
                <a:cs typeface="AngsanaUPC" pitchFamily="18" charset="-34"/>
              </a:rPr>
              <a:t>หลังจากได้ ผู้ขาย/ผู้รับจ้าง ในขั้นตอนการจัดทำร่างสัญญา </a:t>
            </a:r>
            <a:endParaRPr lang="th-TH" sz="3600" dirty="0" smtClean="0">
              <a:latin typeface="AngsanaUPC" pitchFamily="18" charset="-34"/>
              <a:cs typeface="AngsanaUPC" pitchFamily="18" charset="-34"/>
            </a:endParaRPr>
          </a:p>
          <a:p>
            <a:pPr>
              <a:buNone/>
            </a:pP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เมื่อบันทึกข้อมูล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ธนาคารของผู้ขาย</a:t>
            </a: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/ผู้รับ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จ้างเรียบร้อยแล้ว </a:t>
            </a:r>
            <a:endParaRPr lang="th-TH" sz="3600" dirty="0" smtClean="0">
              <a:latin typeface="AngsanaUPC" pitchFamily="18" charset="-34"/>
              <a:cs typeface="AngsanaUPC" pitchFamily="18" charset="-34"/>
            </a:endParaRPr>
          </a:p>
          <a:p>
            <a:pPr>
              <a:buNone/>
            </a:pP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กดปุ่ม   </a:t>
            </a:r>
            <a:r>
              <a:rPr lang="th-TH" sz="36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“</a:t>
            </a:r>
            <a:r>
              <a:rPr lang="th-TH" sz="36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ตรวจสอบข้อมูล</a:t>
            </a:r>
            <a:r>
              <a:rPr lang="en-US" sz="3600" dirty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GFMIS” </a:t>
            </a:r>
            <a:r>
              <a:rPr lang="th-TH" sz="3600" dirty="0" smtClean="0">
                <a:solidFill>
                  <a:srgbClr val="C00000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กรณี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ข้อมูลไม่ถูกต้อง </a:t>
            </a:r>
            <a:endParaRPr lang="th-TH" sz="3600" dirty="0" smtClean="0">
              <a:latin typeface="AngsanaUPC" pitchFamily="18" charset="-34"/>
              <a:cs typeface="AngsanaUPC" pitchFamily="18" charset="-34"/>
            </a:endParaRPr>
          </a:p>
          <a:p>
            <a:pPr>
              <a:buNone/>
            </a:pP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ระบบ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จะแสดงข้อความ</a:t>
            </a: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แจ้ง  </a:t>
            </a:r>
          </a:p>
          <a:p>
            <a:pPr>
              <a:buNone/>
            </a:pP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กรณี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ดังกล่าวผู้ใช้งาน ต้องตรวจสอบและแก้ไขข้อมูลผู้ขาย</a:t>
            </a: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/</a:t>
            </a:r>
          </a:p>
          <a:p>
            <a:pPr>
              <a:buNone/>
            </a:pP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ผู้รับจ้างใน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ระบบ </a:t>
            </a:r>
            <a:r>
              <a:rPr lang="en-US" sz="3600" dirty="0">
                <a:latin typeface="AngsanaUPC" pitchFamily="18" charset="-34"/>
                <a:cs typeface="AngsanaUPC" pitchFamily="18" charset="-34"/>
              </a:rPr>
              <a:t>GFMIS 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ให้ถูกต้อง</a:t>
            </a: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ก่อน </a:t>
            </a:r>
          </a:p>
          <a:p>
            <a:pPr>
              <a:buNone/>
            </a:pPr>
            <a:r>
              <a:rPr lang="th-TH" sz="3600" dirty="0" smtClean="0">
                <a:latin typeface="AngsanaUPC" pitchFamily="18" charset="-34"/>
                <a:cs typeface="AngsanaUPC" pitchFamily="18" charset="-34"/>
              </a:rPr>
              <a:t>ถึงจะสามารถดำเนินการ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ในระบบ </a:t>
            </a:r>
            <a:r>
              <a:rPr lang="en-US" sz="3600" dirty="0">
                <a:latin typeface="AngsanaUPC" pitchFamily="18" charset="-34"/>
                <a:cs typeface="AngsanaUPC" pitchFamily="18" charset="-34"/>
              </a:rPr>
              <a:t>e-GP </a:t>
            </a:r>
            <a:r>
              <a:rPr lang="th-TH" sz="3600" dirty="0">
                <a:latin typeface="AngsanaUPC" pitchFamily="18" charset="-34"/>
                <a:cs typeface="AngsanaUPC" pitchFamily="18" charset="-34"/>
              </a:rPr>
              <a:t>ต่อไป</a:t>
            </a:r>
          </a:p>
        </p:txBody>
      </p:sp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 vert="horz" rtlCol="0" anchor="ctr">
            <a:normAutofit fontScale="77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การจัดทำร่างสัญญา ไม่พบข้อมูลผู้ขายในระบบ </a:t>
            </a:r>
            <a:r>
              <a:rPr lang="en-US" sz="5400" b="1" dirty="0" smtClean="0">
                <a:latin typeface="AngsanaUPC" pitchFamily="18" charset="-34"/>
                <a:cs typeface="AngsanaUPC" pitchFamily="18" charset="-34"/>
              </a:rPr>
              <a:t>GFMIS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8760" y="0"/>
            <a:ext cx="14100720" cy="793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24744" y="0"/>
            <a:ext cx="13524656" cy="760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2736" y="0"/>
            <a:ext cx="13524656" cy="760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ยึดเนื้อหา 3"/>
          <p:cNvSpPr>
            <a:spLocks noGrp="1"/>
          </p:cNvSpPr>
          <p:nvPr>
            <p:ph idx="1"/>
          </p:nvPr>
        </p:nvSpPr>
        <p:spPr>
          <a:xfrm>
            <a:off x="0" y="2132856"/>
            <a:ext cx="8820472" cy="331236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h-TH" sz="4400" b="1" dirty="0" smtClean="0">
                <a:latin typeface="AngsanaUPC" pitchFamily="18" charset="-34"/>
                <a:cs typeface="AngsanaUPC" pitchFamily="18" charset="-34"/>
              </a:rPr>
              <a:t>โรงเรียนพิมพ์เลขที่โครงการ   เลขที่คุมสัญญา                          ในลูกบอลลูกที่  7, 13, 20   พร้อมสำเนาสัญญาซื้อ/สัญญาจ้าง ใบสั่งซื้อสั่งจ้าง หรือหนังสือข้อตกลง                    พร้อมข้อมูลหลักผู้ขาย  ให้สำนักงานเขตพื้นที่ในสังกัด                 เพื่อบันทึก </a:t>
            </a:r>
            <a:r>
              <a:rPr lang="en-US" sz="4400" b="1" dirty="0" smtClean="0">
                <a:latin typeface="AngsanaUPC" pitchFamily="18" charset="-34"/>
                <a:cs typeface="AngsanaUPC" pitchFamily="18" charset="-34"/>
              </a:rPr>
              <a:t>PO </a:t>
            </a:r>
            <a:r>
              <a:rPr lang="th-TH" sz="4400" b="1" dirty="0" smtClean="0">
                <a:latin typeface="AngsanaUPC" pitchFamily="18" charset="-34"/>
                <a:cs typeface="AngsanaUPC" pitchFamily="18" charset="-34"/>
              </a:rPr>
              <a:t>ในระบบ </a:t>
            </a:r>
            <a:r>
              <a:rPr lang="en-US" sz="4400" b="1" dirty="0" smtClean="0">
                <a:latin typeface="AngsanaUPC" pitchFamily="18" charset="-34"/>
                <a:cs typeface="AngsanaUPC" pitchFamily="18" charset="-34"/>
              </a:rPr>
              <a:t>GFMIS </a:t>
            </a:r>
            <a:endParaRPr lang="th-TH" sz="44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/>
            <a:r>
              <a:rPr lang="th-TH" sz="5400" dirty="0" smtClean="0">
                <a:solidFill>
                  <a:schemeClr val="tx1"/>
                </a:solidFill>
              </a:rPr>
              <a:t>พิมพ์เลขที่โครงการ เลขที่คุมสัญญา</a:t>
            </a:r>
            <a:endParaRPr lang="th-TH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0688" y="0"/>
            <a:ext cx="13668672" cy="768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การสร้าง </a:t>
            </a:r>
            <a:r>
              <a:rPr lang="en-US" sz="5400" b="1" dirty="0" smtClean="0">
                <a:latin typeface="AngsanaUPC" pitchFamily="18" charset="-34"/>
                <a:cs typeface="AngsanaUPC" pitchFamily="18" charset="-34"/>
              </a:rPr>
              <a:t>PO </a:t>
            </a: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ให้เลือกแบบฟอร์ม </a:t>
            </a:r>
            <a:r>
              <a:rPr lang="th-TH" sz="5400" b="1" dirty="0" err="1" smtClean="0">
                <a:latin typeface="AngsanaUPC" pitchFamily="18" charset="-34"/>
                <a:cs typeface="AngsanaUPC" pitchFamily="18" charset="-34"/>
              </a:rPr>
              <a:t>บส.</a:t>
            </a: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 04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36712" y="105273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3092608" cy="736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467544" y="2492896"/>
            <a:ext cx="8229600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สัญญาไม่ครบกำหนดส่งมอบ ระบบคิดค่าปรับ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251520" y="188640"/>
            <a:ext cx="8352928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การตรวจรับในระบบ </a:t>
            </a:r>
            <a:r>
              <a:rPr lang="en-US" sz="5400" b="1" dirty="0" smtClean="0">
                <a:latin typeface="AngsanaUPC" pitchFamily="18" charset="-34"/>
                <a:cs typeface="AngsanaUPC" pitchFamily="18" charset="-34"/>
              </a:rPr>
              <a:t>e-GP </a:t>
            </a:r>
            <a:r>
              <a:rPr lang="th-TH" sz="5400" b="1" dirty="0" smtClean="0">
                <a:latin typeface="AngsanaUPC" pitchFamily="18" charset="-34"/>
                <a:cs typeface="AngsanaUPC" pitchFamily="18" charset="-34"/>
              </a:rPr>
              <a:t>กับระบบ </a:t>
            </a:r>
            <a:r>
              <a:rPr lang="en-US" sz="5400" b="1" dirty="0" smtClean="0">
                <a:latin typeface="AngsanaUPC" pitchFamily="18" charset="-34"/>
                <a:cs typeface="AngsanaUPC" pitchFamily="18" charset="-34"/>
              </a:rPr>
              <a:t>GFMIS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1412776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ัวยึดเนื้อหา 3"/>
          <p:cNvGraphicFramePr>
            <a:graphicFrameLocks noGrp="1"/>
          </p:cNvGraphicFramePr>
          <p:nvPr>
            <p:ph idx="1"/>
          </p:nvPr>
        </p:nvGraphicFramePr>
        <p:xfrm>
          <a:off x="467544" y="1844824"/>
          <a:ext cx="8229600" cy="437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การแต่งตั้งคณะกรรมการกำหนดราคากลาง</a:t>
            </a:r>
            <a:endParaRPr lang="en-US" sz="5400" dirty="0">
              <a:solidFill>
                <a:schemeClr val="tx1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680" y="0"/>
            <a:ext cx="13008768" cy="731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oknation.net/blog/home/blog_data/408/4408/images/0002232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908720"/>
            <a:ext cx="4320480" cy="1440160"/>
          </a:xfrm>
          <a:prstGeom prst="rect">
            <a:avLst/>
          </a:prstGeom>
          <a:noFill/>
        </p:spPr>
      </p:pic>
      <p:pic>
        <p:nvPicPr>
          <p:cNvPr id="72708" name="Picture 4" descr="http://t3.gstatic.com/images?q=tbn:ANd9GcT1r8ULkfVnKo57gBShlItN1n4ofZy2sA9redwbGY6bL2a3zPrxT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2348880"/>
            <a:ext cx="4343400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76672" y="-243408"/>
            <a:ext cx="13313479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1. ราคา</a:t>
            </a: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รวม  </a:t>
            </a:r>
            <a:endParaRPr lang="th-TH" sz="3600" b="1" dirty="0" smtClean="0">
              <a:solidFill>
                <a:schemeClr val="accent1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None/>
              <a:defRPr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  เป็น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การซื้อหรือจัดจ้างที่ต้องการซื้อหรือจ้างจากผู้ขายรายเดียว</a:t>
            </a:r>
          </a:p>
          <a:p>
            <a:pPr>
              <a:buNone/>
              <a:defRPr/>
            </a:pP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2</a:t>
            </a: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 ราคาต่อรายการ </a:t>
            </a:r>
            <a:endParaRPr lang="th-TH" sz="3600" b="1" dirty="0" smtClean="0">
              <a:solidFill>
                <a:schemeClr val="accent1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None/>
              <a:defRPr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  เป็น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การซื้อหรือจ้างที่ต้องการแยกทำสัญญามากกว่า 1 สัญญา</a:t>
            </a:r>
          </a:p>
          <a:p>
            <a:pPr>
              <a:buNone/>
              <a:defRPr/>
            </a:pP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3</a:t>
            </a: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Angsana New" pitchFamily="18" charset="-34"/>
                <a:cs typeface="Angsana New" pitchFamily="18" charset="-34"/>
              </a:rPr>
              <a:t>. ราคาต่อหน่วย </a:t>
            </a:r>
            <a:endParaRPr lang="th-TH" sz="3600" b="1" dirty="0" smtClean="0">
              <a:solidFill>
                <a:schemeClr val="accent1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  <a:p>
            <a:pPr>
              <a:buNone/>
              <a:defRPr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  เป็น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การซื้อหรือจ้างที่ไม่จำกัดปริมาณเป็นการซื้อที่ไม่แน่นอน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เช่น  การ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จ้างถ่ายเอกสารที่นับจำนวนเป็นแผ่น</a:t>
            </a:r>
            <a:endParaRPr lang="th-TH" sz="3600" dirty="0"/>
          </a:p>
        </p:txBody>
      </p:sp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soft" dir="t"/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การ</a:t>
            </a:r>
            <a:r>
              <a:rPr lang="th-TH" sz="5400" dirty="0" smtClean="0">
                <a:solidFill>
                  <a:schemeClr val="tx1"/>
                </a:solidFill>
                <a:latin typeface="Angsana New" pitchFamily="18" charset="-34"/>
                <a:cs typeface="Angsana New" pitchFamily="18" charset="-34"/>
              </a:rPr>
              <a:t>เลือก  </a:t>
            </a:r>
            <a:r>
              <a:rPr lang="th-TH" sz="54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วิธีการ</a:t>
            </a:r>
            <a:r>
              <a:rPr lang="th-TH" sz="5400" dirty="0" smtClean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พิจารณารายการ</a:t>
            </a:r>
            <a:endParaRPr lang="en-US" sz="5400" dirty="0">
              <a:solidFill>
                <a:srgbClr val="FF0000"/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2948592" cy="728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รวมกลุ่ม">
  <a:themeElements>
    <a:clrScheme name="ชีวิตชีวา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เริ่มต้น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</TotalTime>
  <Words>370</Words>
  <Application>Microsoft Office PowerPoint</Application>
  <PresentationFormat>นำเสนอทางหน้าจอ (4:3)</PresentationFormat>
  <Paragraphs>40</Paragraphs>
  <Slides>59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59</vt:i4>
      </vt:variant>
    </vt:vector>
  </HeadingPairs>
  <TitlesOfParts>
    <vt:vector size="60" baseType="lpstr">
      <vt:lpstr>รวมกลุ่ม</vt:lpstr>
      <vt:lpstr>ปัญหา/ข้อเสนอแนะ เกี่ยวกับการปฏิบัติงานระบบ e-GP ระยะที่ 2 </vt:lpstr>
      <vt:lpstr>กรณีไม่ทราบรหัสงบประมาณ/ รหัสแหล่งของเงิน</vt:lpstr>
      <vt:lpstr>กรณีเพิ่มโครงการใหม่  (ไม่ทราบรหัสงบประมาณ)</vt:lpstr>
      <vt:lpstr>ภาพนิ่ง 4</vt:lpstr>
      <vt:lpstr>ภาพนิ่ง 5</vt:lpstr>
      <vt:lpstr>ภาพนิ่ง 6</vt:lpstr>
      <vt:lpstr>ภาพนิ่ง 7</vt:lpstr>
      <vt:lpstr>การเลือก  วิธีการพิจารณารายการ</vt:lpstr>
      <vt:lpstr>ภาพนิ่ง 9</vt:lpstr>
      <vt:lpstr>ภาพนิ่ง 10</vt:lpstr>
      <vt:lpstr>ภาพนิ่ง 11</vt:lpstr>
      <vt:lpstr>ภาพนิ่ง 12</vt:lpstr>
      <vt:lpstr>การบันทึกรหัสงบประมาณ/รหัสแหล่งเงิน</vt:lpstr>
      <vt:lpstr>การบันทึกรหัสงบประมาณ  ขั้นตอนการเพิ่มโครงการ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การบันทึกรหัสงบประมาณ  ลูกบอล จัดทำร่างสัญญา 5, 11, 18)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การบันทึกรหัสงบประมาณ ลูกบอล บริหารสัญญา (8, 14, 21)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  <vt:lpstr>ภาพนิ่ง 46</vt:lpstr>
      <vt:lpstr>ภาพนิ่ง 47</vt:lpstr>
      <vt:lpstr>ภาพนิ่ง 48</vt:lpstr>
      <vt:lpstr>ภาพนิ่ง 49</vt:lpstr>
      <vt:lpstr>ภาพนิ่ง 50</vt:lpstr>
      <vt:lpstr>พิมพ์เลขที่โครงการ เลขที่คุมสัญญา</vt:lpstr>
      <vt:lpstr>ภาพนิ่ง 52</vt:lpstr>
      <vt:lpstr>ภาพนิ่ง 53</vt:lpstr>
      <vt:lpstr>ภาพนิ่ง 54</vt:lpstr>
      <vt:lpstr>ภาพนิ่ง 55</vt:lpstr>
      <vt:lpstr>ภาพนิ่ง 56</vt:lpstr>
      <vt:lpstr>การแต่งตั้งคณะกรรมการกำหนดราคากลาง</vt:lpstr>
      <vt:lpstr>ภาพนิ่ง 58</vt:lpstr>
      <vt:lpstr>ภาพนิ่ง 59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ปัญหา/ข้อเสนอแนะ เกี่ยวกับการปฏิบัติงานระบบ e-GP ระยะที่ 2</dc:title>
  <dc:creator>Lenovo_L412</dc:creator>
  <cp:lastModifiedBy>Lenovo_L412</cp:lastModifiedBy>
  <cp:revision>48</cp:revision>
  <dcterms:created xsi:type="dcterms:W3CDTF">2013-06-01T07:21:30Z</dcterms:created>
  <dcterms:modified xsi:type="dcterms:W3CDTF">2013-06-01T16:39:29Z</dcterms:modified>
</cp:coreProperties>
</file>