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71" r:id="rId3"/>
    <p:sldId id="270" r:id="rId4"/>
    <p:sldId id="269" r:id="rId5"/>
    <p:sldId id="268" r:id="rId6"/>
    <p:sldId id="272" r:id="rId7"/>
    <p:sldId id="265" r:id="rId8"/>
    <p:sldId id="27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74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4AC2B86-56D7-4EF4-B1A7-EF02BEF11F35}" type="datetimeFigureOut">
              <a:rPr lang="th-TH" smtClean="0"/>
              <a:pPr/>
              <a:t>08/05/58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7080DA0-68E8-450C-B8FD-FF2BA4AF1BB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การประเมินความสามารถครูผู้สอนภาษาอังกฤษตามกรอบ </a:t>
            </a:r>
            <a:r>
              <a:rPr lang="en-US" dirty="0" smtClean="0"/>
              <a:t>The common European Framework of Reference for Languages </a:t>
            </a:r>
            <a:r>
              <a:rPr lang="th-TH" dirty="0" smtClean="0"/>
              <a:t>(</a:t>
            </a:r>
            <a:r>
              <a:rPr lang="en-US" dirty="0" smtClean="0"/>
              <a:t>CEFR</a:t>
            </a:r>
            <a:r>
              <a:rPr lang="th-TH" dirty="0" smtClean="0"/>
              <a:t>)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62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8000" b="1" dirty="0" smtClean="0">
                <a:solidFill>
                  <a:schemeClr val="tx1"/>
                </a:solidFill>
              </a:rPr>
              <a:t>วัตถุประสงค์</a:t>
            </a:r>
            <a:endParaRPr lang="th-TH" sz="8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เพื่อนำผลไปพัฒนาครูผู้สอนภาษาอังกฤษ ตามระดับความรู้ความสามารถเทียบเคียงกับมาตรฐานนานาชาติ</a:t>
            </a:r>
          </a:p>
          <a:p>
            <a:r>
              <a:rPr lang="th-TH" sz="3600" b="1" dirty="0" smtClean="0"/>
              <a:t>เพื่อให้ครูมีการพัฒนาตนเองและสามารถสอน</a:t>
            </a:r>
          </a:p>
          <a:p>
            <a:pPr>
              <a:buNone/>
            </a:pPr>
            <a:r>
              <a:rPr lang="th-TH" sz="3600" b="1" dirty="0" smtClean="0"/>
              <a:t> ภาษาอังกฤษได้อย่างมั่นใจ และทำให้ผลการเรียนภาษาอังกฤษของนักเรียนสูงขึ้น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26982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7803"/>
            <a:ext cx="7315200" cy="1934109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กลุ่มเป้าหมาย ครูผู้สอนภาษาอังกฤษ   527  คน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71600" y="2420888"/>
            <a:ext cx="7704856" cy="3539527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กลุ่มที่  1    จำนวน       89  คน</a:t>
            </a:r>
          </a:p>
          <a:p>
            <a:r>
              <a:rPr lang="th-TH" sz="3600" b="1" dirty="0" smtClean="0"/>
              <a:t>กลุ่มที่  2    จำนวน      119   คน</a:t>
            </a:r>
          </a:p>
          <a:p>
            <a:r>
              <a:rPr lang="th-TH" sz="3600" b="1" dirty="0" smtClean="0"/>
              <a:t>กลุ่มที่  3    จำนวน        67   คน</a:t>
            </a:r>
          </a:p>
          <a:p>
            <a:r>
              <a:rPr lang="th-TH" sz="3600" b="1" dirty="0" smtClean="0"/>
              <a:t>กลุ่มที่  4    จำนวน        88   คน</a:t>
            </a:r>
          </a:p>
          <a:p>
            <a:r>
              <a:rPr lang="th-TH" sz="3600" b="1" dirty="0" smtClean="0"/>
              <a:t>กลุ่มที่  5    จำนวน        95   คน</a:t>
            </a:r>
          </a:p>
          <a:p>
            <a:r>
              <a:rPr lang="th-TH" sz="3600" b="1" dirty="0" smtClean="0"/>
              <a:t>กลุ่มที่  6    จำนวน        69   คน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40883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 smtClean="0"/>
              <a:t>สอบ ณ โรงเรียนที่กลุ่มโรงเรียนกำหนด</a:t>
            </a:r>
            <a:endParaRPr lang="th-TH" sz="48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b="1" dirty="0" smtClean="0">
                <a:solidFill>
                  <a:srgbClr val="FFFF00"/>
                </a:solidFill>
              </a:rPr>
              <a:t>กลุ่ม</a:t>
            </a:r>
            <a:r>
              <a:rPr lang="th-TH" sz="3200" b="1" dirty="0" smtClean="0"/>
              <a:t>  </a:t>
            </a:r>
            <a:r>
              <a:rPr lang="th-TH" sz="3200" b="1" dirty="0" smtClean="0">
                <a:solidFill>
                  <a:srgbClr val="FFFF00"/>
                </a:solidFill>
              </a:rPr>
              <a:t>1    โรงเรียนสวนกุหลาบวิทยาลัย    </a:t>
            </a:r>
          </a:p>
          <a:p>
            <a:r>
              <a:rPr lang="th-TH" sz="3200" b="1" dirty="0" smtClean="0">
                <a:solidFill>
                  <a:srgbClr val="FFFF00"/>
                </a:solidFill>
              </a:rPr>
              <a:t>กลุ่ม  2    โรงเรียนสตรีวิทยา</a:t>
            </a:r>
          </a:p>
          <a:p>
            <a:r>
              <a:rPr lang="th-TH" sz="3200" b="1" dirty="0" smtClean="0">
                <a:solidFill>
                  <a:srgbClr val="FFFF00"/>
                </a:solidFill>
              </a:rPr>
              <a:t>กลุ่ม  3    โรงเรียนมัธยมวัดนายโรง</a:t>
            </a:r>
          </a:p>
          <a:p>
            <a:r>
              <a:rPr lang="th-TH" sz="3200" b="1" dirty="0" smtClean="0">
                <a:solidFill>
                  <a:srgbClr val="FFFF00"/>
                </a:solidFill>
              </a:rPr>
              <a:t>กลุ่ม  4    โรงเรียน</a:t>
            </a:r>
            <a:r>
              <a:rPr lang="th-TH" sz="3200" b="1" dirty="0" err="1" smtClean="0">
                <a:solidFill>
                  <a:srgbClr val="FFFF00"/>
                </a:solidFill>
              </a:rPr>
              <a:t>โพธิ</a:t>
            </a:r>
            <a:r>
              <a:rPr lang="th-TH" sz="3200" b="1" dirty="0" smtClean="0">
                <a:solidFill>
                  <a:srgbClr val="FFFF00"/>
                </a:solidFill>
              </a:rPr>
              <a:t>สารพิทยากร</a:t>
            </a:r>
          </a:p>
          <a:p>
            <a:r>
              <a:rPr lang="th-TH" sz="3200" b="1" dirty="0" smtClean="0">
                <a:solidFill>
                  <a:srgbClr val="FFFF00"/>
                </a:solidFill>
              </a:rPr>
              <a:t>กลุ่ม  5     โรงเรียนรัตนโกสินทร์สมโภช บางขุนเทียน</a:t>
            </a:r>
          </a:p>
          <a:p>
            <a:r>
              <a:rPr lang="th-TH" sz="3200" b="1" dirty="0" smtClean="0">
                <a:solidFill>
                  <a:srgbClr val="FFFF00"/>
                </a:solidFill>
              </a:rPr>
              <a:t>กลุ่ม  6     โรงเรียนวัด</a:t>
            </a:r>
            <a:r>
              <a:rPr lang="th-TH" sz="3200" b="1" dirty="0" err="1" smtClean="0">
                <a:solidFill>
                  <a:srgbClr val="FFFF00"/>
                </a:solidFill>
              </a:rPr>
              <a:t>นวลนรดิศ</a:t>
            </a:r>
            <a:endParaRPr lang="th-TH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315200" cy="3960440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 smtClean="0"/>
              <a:t/>
            </a:r>
            <a:br>
              <a:rPr lang="th-TH" sz="6000" b="1" dirty="0" smtClean="0"/>
            </a:b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260648"/>
            <a:ext cx="7315200" cy="6059807"/>
          </a:xfrm>
        </p:spPr>
        <p:txBody>
          <a:bodyPr/>
          <a:lstStyle/>
          <a:p>
            <a:endParaRPr lang="th-TH" dirty="0" smtClean="0"/>
          </a:p>
          <a:p>
            <a:pPr lvl="7"/>
            <a:r>
              <a:rPr lang="th-TH" sz="6600" b="1" dirty="0" smtClean="0">
                <a:solidFill>
                  <a:srgbClr val="FFFF00"/>
                </a:solidFill>
              </a:rPr>
              <a:t>กำหนดการสอบ</a:t>
            </a:r>
          </a:p>
          <a:p>
            <a:pPr marL="960120" lvl="4" indent="0">
              <a:buNone/>
            </a:pPr>
            <a:r>
              <a:rPr lang="th-TH" dirty="0" smtClean="0"/>
              <a:t>        </a:t>
            </a:r>
            <a:r>
              <a:rPr lang="th-TH" sz="4800" b="1" dirty="0" smtClean="0">
                <a:solidFill>
                  <a:srgbClr val="FF0000"/>
                </a:solidFill>
              </a:rPr>
              <a:t>วันที่  13  พฤษภาคม 2558</a:t>
            </a:r>
          </a:p>
          <a:p>
            <a:pPr marL="960120" lvl="4" indent="0">
              <a:buNone/>
            </a:pPr>
            <a:r>
              <a:rPr lang="th-TH" sz="3400" b="1" dirty="0" smtClean="0"/>
              <a:t>         กลุ่มที่  1   กลุ่มที่  3</a:t>
            </a:r>
          </a:p>
          <a:p>
            <a:pPr marL="960120" lvl="4" indent="0">
              <a:buNone/>
            </a:pPr>
            <a:r>
              <a:rPr lang="th-TH" sz="3400" b="1" dirty="0" smtClean="0"/>
              <a:t>         กลุ่มที่  4   กลุ่มที่  5</a:t>
            </a:r>
          </a:p>
          <a:p>
            <a:pPr marL="960120" lvl="4" indent="0">
              <a:buNone/>
            </a:pPr>
            <a:r>
              <a:rPr lang="th-TH" sz="4800" b="1" dirty="0" smtClean="0">
                <a:solidFill>
                  <a:srgbClr val="FF0000"/>
                </a:solidFill>
              </a:rPr>
              <a:t>  วันที่  14  พฤษภาคม  2558</a:t>
            </a:r>
          </a:p>
          <a:p>
            <a:pPr marL="960120" lvl="4" indent="0">
              <a:buNone/>
            </a:pPr>
            <a:r>
              <a:rPr lang="th-TH" sz="3400" b="1" dirty="0"/>
              <a:t> </a:t>
            </a:r>
            <a:r>
              <a:rPr lang="th-TH" sz="3400" b="1" dirty="0" smtClean="0"/>
              <a:t>         กลุ่มที่  2   กลุ่มที่  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49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ข้อสอบที่ใช้ในการประเมินครั้งนี้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4000" b="1" dirty="0" smtClean="0"/>
          </a:p>
          <a:p>
            <a:pPr marL="4572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Cambridge English Placement Test </a:t>
            </a:r>
            <a:r>
              <a:rPr lang="en-US" sz="4000" b="1" dirty="0" err="1" smtClean="0">
                <a:solidFill>
                  <a:srgbClr val="FFFF00"/>
                </a:solidFill>
              </a:rPr>
              <a:t>Metrica</a:t>
            </a:r>
            <a:endParaRPr lang="th-TH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1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th-TH" sz="7200" b="1" dirty="0" smtClean="0"/>
              <a:t>รูปแบบการประเมิน</a:t>
            </a:r>
            <a:endParaRPr lang="th-TH" sz="72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1988840"/>
            <a:ext cx="7315200" cy="3539527"/>
          </a:xfrm>
        </p:spPr>
        <p:txBody>
          <a:bodyPr>
            <a:noAutofit/>
          </a:bodyPr>
          <a:lstStyle/>
          <a:p>
            <a:r>
              <a:rPr lang="th-TH" sz="4400" b="1" dirty="0" smtClean="0"/>
              <a:t>ประเมินบนระบบเครือข่ายออนไลน์ (</a:t>
            </a:r>
            <a:r>
              <a:rPr lang="en-US" sz="4400" b="1" dirty="0" smtClean="0"/>
              <a:t>Online  Testing</a:t>
            </a:r>
            <a:r>
              <a:rPr lang="th-TH" sz="4400" b="1" dirty="0" smtClean="0"/>
              <a:t>)</a:t>
            </a:r>
            <a:endParaRPr lang="th-TH" sz="4400" b="1" dirty="0"/>
          </a:p>
          <a:p>
            <a:r>
              <a:rPr lang="th-TH" sz="4400" b="1" dirty="0" smtClean="0"/>
              <a:t>ประเมิน  2 ทักษะ  ได้แก่ ทักษะการฟัง  และทักษะการใช้ภาษา</a:t>
            </a:r>
            <a:endParaRPr lang="th-TH" sz="4400" b="1" dirty="0"/>
          </a:p>
          <a:p>
            <a:r>
              <a:rPr lang="th-TH" sz="4400" b="1" dirty="0" smtClean="0"/>
              <a:t>ข้อสอบแบบจำกัดเวลา (</a:t>
            </a:r>
            <a:r>
              <a:rPr lang="en-US" sz="4400" b="1" dirty="0" smtClean="0"/>
              <a:t>Speed Test</a:t>
            </a:r>
            <a:r>
              <a:rPr lang="th-TH" sz="4400" b="1" dirty="0" smtClean="0"/>
              <a:t>)  จำนวน  45  ข้อ   เวลา  45  นาที	</a:t>
            </a:r>
            <a:endParaRPr lang="th-TH" sz="4400" b="1" dirty="0"/>
          </a:p>
        </p:txBody>
      </p:sp>
    </p:spTree>
    <p:extLst>
      <p:ext uri="{BB962C8B-B14F-4D97-AF65-F5344CB8AC3E}">
        <p14:creationId xmlns:p14="http://schemas.microsoft.com/office/powerpoint/2010/main" val="40011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ระดับความสามารถ</a:t>
            </a:r>
            <a:endParaRPr lang="th-TH" sz="6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en-US" sz="4800" dirty="0" smtClean="0"/>
              <a:t>A0    A1    A2</a:t>
            </a:r>
          </a:p>
          <a:p>
            <a:r>
              <a:rPr lang="en-US" sz="4800" dirty="0" smtClean="0"/>
              <a:t>B1    B2</a:t>
            </a:r>
          </a:p>
          <a:p>
            <a:r>
              <a:rPr lang="en-US" sz="4800" dirty="0" smtClean="0"/>
              <a:t>C1    C2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3603444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อร์สเปคทีฟ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ปอร์สเปคทีฟ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96</TotalTime>
  <Words>236</Words>
  <Application>Microsoft Office PowerPoint</Application>
  <PresentationFormat>นำเสนอทางหน้าจอ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เปอร์สเปคทีฟ</vt:lpstr>
      <vt:lpstr>การประเมินความสามารถครูผู้สอนภาษาอังกฤษตามกรอบ The common European Framework of Reference for Languages (CEFR)</vt:lpstr>
      <vt:lpstr>วัตถุประสงค์</vt:lpstr>
      <vt:lpstr>กลุ่มเป้าหมาย ครูผู้สอนภาษาอังกฤษ   527  คน</vt:lpstr>
      <vt:lpstr>สอบ ณ โรงเรียนที่กลุ่มโรงเรียนกำหนด</vt:lpstr>
      <vt:lpstr>  </vt:lpstr>
      <vt:lpstr>ข้อสอบที่ใช้ในการประเมินครั้งนี้</vt:lpstr>
      <vt:lpstr>รูปแบบการประเมิน</vt:lpstr>
      <vt:lpstr>ระดับความสามารถ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การประเมินความสามารถครูผู้สอนภาษาอังกฤษตามกรอบ The common European Framework of Reference for Languages (CEFR)</dc:title>
  <dc:creator>user</dc:creator>
  <cp:lastModifiedBy>user</cp:lastModifiedBy>
  <cp:revision>22</cp:revision>
  <dcterms:created xsi:type="dcterms:W3CDTF">2015-03-26T08:34:16Z</dcterms:created>
  <dcterms:modified xsi:type="dcterms:W3CDTF">2015-05-08T04:53:56Z</dcterms:modified>
</cp:coreProperties>
</file>