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6600CC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266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71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80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7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25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044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030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16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45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15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014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A27D1-9015-4766-82D0-32245136FB56}" type="datetimeFigureOut">
              <a:rPr lang="th-TH" smtClean="0"/>
              <a:t>05/06/60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A5C-1C0B-4A75-AC09-76EEA85B82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897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278688" cy="633670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13800" b="1" dirty="0" smtClean="0">
                <a:solidFill>
                  <a:srgbClr val="FF0000"/>
                </a:solidFill>
              </a:rPr>
              <a:t>ประชุม</a:t>
            </a:r>
            <a:r>
              <a:rPr lang="th-TH" sz="7200" b="1" dirty="0" smtClean="0"/>
              <a:t/>
            </a:r>
            <a:br>
              <a:rPr lang="th-TH" sz="7200" b="1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sz="7200" b="1" dirty="0" smtClean="0">
                <a:solidFill>
                  <a:srgbClr val="0000FF"/>
                </a:solidFill>
              </a:rPr>
              <a:t>รองผู้อำนวยการโรงเรียน</a:t>
            </a:r>
            <a:br>
              <a:rPr lang="th-TH" sz="7200" b="1" dirty="0" smtClean="0">
                <a:solidFill>
                  <a:srgbClr val="0000FF"/>
                </a:solidFill>
              </a:rPr>
            </a:br>
            <a:r>
              <a:rPr lang="th-TH" sz="4800" b="1" dirty="0" smtClean="0">
                <a:solidFill>
                  <a:srgbClr val="0000FF"/>
                </a:solidFill>
              </a:rPr>
              <a:t>สำนักงานเขตพื้นที่การศึกษามัธยมศึกษา เขต 1</a:t>
            </a:r>
            <a:br>
              <a:rPr lang="th-TH" sz="4800" b="1" dirty="0" smtClean="0">
                <a:solidFill>
                  <a:srgbClr val="0000FF"/>
                </a:solidFill>
              </a:rPr>
            </a:br>
            <a:endParaRPr lang="th-TH" sz="4800" b="1" dirty="0">
              <a:solidFill>
                <a:srgbClr val="0000FF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9512" y="6453336"/>
            <a:ext cx="8856984" cy="216024"/>
          </a:xfrm>
        </p:spPr>
        <p:txBody>
          <a:bodyPr>
            <a:normAutofit fontScale="32500" lnSpcReduction="20000"/>
          </a:bodyPr>
          <a:lstStyle/>
          <a:p>
            <a:r>
              <a:rPr lang="th-TH" dirty="0" smtClean="0"/>
              <a:t>ประชุม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64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>
                <a:solidFill>
                  <a:srgbClr val="6600CC"/>
                </a:solidFill>
              </a:rPr>
              <a:t>STEM EDUCATION</a:t>
            </a:r>
            <a:endParaRPr lang="th-TH" b="1" dirty="0">
              <a:solidFill>
                <a:srgbClr val="66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มนมุมสี่เหลี่ยมผืนผ้าด้านทแยงมุม 3"/>
          <p:cNvSpPr/>
          <p:nvPr/>
        </p:nvSpPr>
        <p:spPr>
          <a:xfrm>
            <a:off x="201216" y="3255223"/>
            <a:ext cx="1994520" cy="1208179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C00CC"/>
                </a:solidFill>
              </a:rPr>
              <a:t>265</a:t>
            </a:r>
            <a:r>
              <a:rPr lang="th-TH" dirty="0" smtClean="0">
                <a:solidFill>
                  <a:srgbClr val="CC00CC"/>
                </a:solidFill>
              </a:rPr>
              <a:t>,</a:t>
            </a:r>
            <a:r>
              <a:rPr lang="en-US" dirty="0" smtClean="0">
                <a:solidFill>
                  <a:srgbClr val="CC00CC"/>
                </a:solidFill>
              </a:rPr>
              <a:t>100  </a:t>
            </a:r>
            <a:r>
              <a:rPr lang="th-TH" sz="4000" b="1" dirty="0" smtClean="0">
                <a:solidFill>
                  <a:srgbClr val="CC00CC"/>
                </a:solidFill>
              </a:rPr>
              <a:t>บาท</a:t>
            </a:r>
            <a:endParaRPr lang="th-TH" sz="4000" b="1" dirty="0">
              <a:solidFill>
                <a:srgbClr val="CC00CC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635896" y="5205772"/>
            <a:ext cx="2016224" cy="1198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 To Face</a:t>
            </a:r>
          </a:p>
          <a:p>
            <a:pPr algn="ctr"/>
            <a:r>
              <a:rPr lang="en-US" dirty="0"/>
              <a:t> </a:t>
            </a:r>
            <a:r>
              <a:rPr lang="th-TH" b="1" dirty="0" err="1" smtClean="0"/>
              <a:t>ร.ร</a:t>
            </a:r>
            <a:r>
              <a:rPr lang="th-TH" b="1" dirty="0" smtClean="0"/>
              <a:t>. กลุ่มเป้าหมาย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632448" y="3140968"/>
            <a:ext cx="1443608" cy="1656184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err="1" smtClean="0">
                <a:solidFill>
                  <a:srgbClr val="FFFF00"/>
                </a:solidFill>
              </a:rPr>
              <a:t>ร.ร</a:t>
            </a:r>
            <a:r>
              <a:rPr lang="th-TH" sz="3600" dirty="0" smtClean="0">
                <a:solidFill>
                  <a:srgbClr val="FFFF00"/>
                </a:solidFill>
              </a:rPr>
              <a:t>.กลุ่มเป้าหมาย</a:t>
            </a:r>
          </a:p>
          <a:p>
            <a:pPr algn="ctr"/>
            <a:r>
              <a:rPr lang="th-TH" sz="3600" dirty="0" smtClean="0">
                <a:solidFill>
                  <a:srgbClr val="FFFF00"/>
                </a:solidFill>
              </a:rPr>
              <a:t>10 แห่ง</a:t>
            </a:r>
            <a:endParaRPr lang="th-TH" sz="3600" dirty="0">
              <a:solidFill>
                <a:srgbClr val="FFFF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28184" y="3511860"/>
            <a:ext cx="2448272" cy="914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err="1" smtClean="0"/>
              <a:t>ร.ร</a:t>
            </a:r>
            <a:r>
              <a:rPr lang="th-TH" sz="3200" b="1" dirty="0" smtClean="0"/>
              <a:t>. ละ 8,400 บาท</a:t>
            </a:r>
            <a:endParaRPr lang="th-TH" sz="3200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635896" y="1437994"/>
            <a:ext cx="1440160" cy="1270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solidFill>
                  <a:srgbClr val="FFFF00"/>
                </a:solidFill>
              </a:rPr>
              <a:t>คัดเลือก</a:t>
            </a:r>
          </a:p>
          <a:p>
            <a:pPr algn="ctr"/>
            <a:r>
              <a:rPr lang="th-TH" sz="3600" dirty="0" smtClean="0">
                <a:solidFill>
                  <a:srgbClr val="FFFF00"/>
                </a:solidFill>
              </a:rPr>
              <a:t>ครูดีเด่น</a:t>
            </a:r>
            <a:endParaRPr lang="th-TH" sz="3600" dirty="0">
              <a:solidFill>
                <a:srgbClr val="FFFF00"/>
              </a:solidFill>
            </a:endParaRPr>
          </a:p>
        </p:txBody>
      </p:sp>
      <p:sp>
        <p:nvSpPr>
          <p:cNvPr id="9" name="ลูกศรขวาท้ายบาก 8"/>
          <p:cNvSpPr/>
          <p:nvPr/>
        </p:nvSpPr>
        <p:spPr>
          <a:xfrm>
            <a:off x="2251651" y="3726744"/>
            <a:ext cx="489204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ึ้น-ลง 9"/>
          <p:cNvSpPr/>
          <p:nvPr/>
        </p:nvSpPr>
        <p:spPr>
          <a:xfrm>
            <a:off x="2771800" y="2204864"/>
            <a:ext cx="170308" cy="3600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 flipV="1">
            <a:off x="2856955" y="2204862"/>
            <a:ext cx="706934" cy="144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ท้ายบาก 11"/>
          <p:cNvSpPr/>
          <p:nvPr/>
        </p:nvSpPr>
        <p:spPr>
          <a:xfrm>
            <a:off x="2856954" y="3859313"/>
            <a:ext cx="778942" cy="2423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ท้ายบาก 12"/>
          <p:cNvSpPr/>
          <p:nvPr/>
        </p:nvSpPr>
        <p:spPr>
          <a:xfrm>
            <a:off x="2850382" y="5657174"/>
            <a:ext cx="720080" cy="2423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ขวา 13"/>
          <p:cNvSpPr/>
          <p:nvPr/>
        </p:nvSpPr>
        <p:spPr>
          <a:xfrm>
            <a:off x="5100262" y="3859313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29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การคิดเลขเร็ว (เวทคณิต)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04056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843808" y="4609728"/>
            <a:ext cx="1991884" cy="148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คัดเลือกสถานศึกษา</a:t>
            </a:r>
          </a:p>
          <a:p>
            <a:pPr algn="ctr"/>
            <a:r>
              <a:rPr lang="th-TH" b="1" dirty="0" smtClean="0"/>
              <a:t>เวทคณิตดีเด่น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43808" y="1716798"/>
            <a:ext cx="18478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CD </a:t>
            </a:r>
            <a:r>
              <a:rPr lang="th-TH" sz="3600" dirty="0" smtClean="0">
                <a:solidFill>
                  <a:schemeClr val="bg2"/>
                </a:solidFill>
              </a:rPr>
              <a:t>เวทคณิต</a:t>
            </a:r>
            <a:endParaRPr lang="th-TH" sz="3600" dirty="0">
              <a:solidFill>
                <a:schemeClr val="bg2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28184" y="3087552"/>
            <a:ext cx="1944216" cy="1522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/>
              <a:t>รายงานผลตามแบบฟอร์ม</a:t>
            </a:r>
            <a:endParaRPr lang="th-TH" sz="3600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3528" y="3140968"/>
            <a:ext cx="1850504" cy="136815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20,000 บาท</a:t>
            </a:r>
            <a:endParaRPr lang="th-TH" sz="4000" b="1" dirty="0"/>
          </a:p>
        </p:txBody>
      </p:sp>
      <p:sp>
        <p:nvSpPr>
          <p:cNvPr id="9" name="ลูกศรขวาท้ายบาก 8"/>
          <p:cNvSpPr/>
          <p:nvPr/>
        </p:nvSpPr>
        <p:spPr>
          <a:xfrm>
            <a:off x="2174032" y="3645024"/>
            <a:ext cx="398214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ึ้น-ลง 9"/>
          <p:cNvSpPr/>
          <p:nvPr/>
        </p:nvSpPr>
        <p:spPr>
          <a:xfrm>
            <a:off x="2241452" y="2204865"/>
            <a:ext cx="170308" cy="31466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ท้ายบาก 10"/>
          <p:cNvSpPr/>
          <p:nvPr/>
        </p:nvSpPr>
        <p:spPr>
          <a:xfrm>
            <a:off x="2263358" y="2204864"/>
            <a:ext cx="580450" cy="21602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ท้ายบาก 11"/>
          <p:cNvSpPr/>
          <p:nvPr/>
        </p:nvSpPr>
        <p:spPr>
          <a:xfrm>
            <a:off x="2326606" y="5168823"/>
            <a:ext cx="575862" cy="3090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37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CC00CC"/>
                </a:solidFill>
              </a:rPr>
              <a:t>การพัฒนาคุณภาพการศึกษาเรียนร่วม</a:t>
            </a:r>
            <a:endParaRPr lang="th-TH" dirty="0">
              <a:solidFill>
                <a:srgbClr val="CC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48882" y="2924944"/>
            <a:ext cx="1846854" cy="1368152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537,800 บาท</a:t>
            </a:r>
            <a:endParaRPr lang="th-TH" sz="40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75856" y="1196752"/>
            <a:ext cx="25922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FFFF00"/>
                </a:solidFill>
              </a:rPr>
              <a:t>ร.ร</a:t>
            </a:r>
            <a:r>
              <a:rPr lang="th-TH" b="1" dirty="0" smtClean="0">
                <a:solidFill>
                  <a:srgbClr val="FFFF00"/>
                </a:solidFill>
              </a:rPr>
              <a:t>. ต้นแบบเรียนร่วม</a:t>
            </a:r>
          </a:p>
          <a:p>
            <a:pPr algn="ctr"/>
            <a:r>
              <a:rPr lang="th-TH" b="1" dirty="0" smtClean="0">
                <a:solidFill>
                  <a:srgbClr val="FFFF00"/>
                </a:solidFill>
              </a:rPr>
              <a:t>11 แห่งๆละ 30,000 บาท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75855" y="4797152"/>
            <a:ext cx="2576399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C000"/>
                </a:solidFill>
              </a:rPr>
              <a:t>ห้องเรียนพิเศษ</a:t>
            </a:r>
          </a:p>
          <a:p>
            <a:pPr algn="ctr"/>
            <a:r>
              <a:rPr lang="th-TH" b="1" dirty="0" err="1" smtClean="0">
                <a:solidFill>
                  <a:srgbClr val="FFC000"/>
                </a:solidFill>
              </a:rPr>
              <a:t>วิทย์</a:t>
            </a:r>
            <a:r>
              <a:rPr lang="th-TH" b="1" dirty="0" smtClean="0">
                <a:solidFill>
                  <a:srgbClr val="FFC000"/>
                </a:solidFill>
              </a:rPr>
              <a:t> /คณิต</a:t>
            </a:r>
          </a:p>
          <a:p>
            <a:pPr algn="ctr"/>
            <a:r>
              <a:rPr lang="th-TH" b="1" dirty="0" smtClean="0">
                <a:solidFill>
                  <a:srgbClr val="FFC000"/>
                </a:solidFill>
              </a:rPr>
              <a:t>นักเรียนตาบอด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59967" y="2899825"/>
            <a:ext cx="2592288" cy="13932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FFC000"/>
                </a:solidFill>
              </a:rPr>
              <a:t>ร.ร</a:t>
            </a:r>
            <a:r>
              <a:rPr lang="th-TH" b="1" dirty="0" smtClean="0">
                <a:solidFill>
                  <a:srgbClr val="FFC000"/>
                </a:solidFill>
              </a:rPr>
              <a:t>. เรียนรวม</a:t>
            </a:r>
          </a:p>
          <a:p>
            <a:pPr algn="ctr"/>
            <a:r>
              <a:rPr lang="th-TH" b="1" dirty="0" smtClean="0">
                <a:solidFill>
                  <a:srgbClr val="FFC000"/>
                </a:solidFill>
              </a:rPr>
              <a:t>8 แห่งๆละ 4,100 บาท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020272" y="3081268"/>
            <a:ext cx="1728192" cy="1440160"/>
          </a:xfrm>
          <a:prstGeom prst="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นิเทศ ติดตาม</a:t>
            </a:r>
          </a:p>
          <a:p>
            <a:pPr algn="ctr"/>
            <a:r>
              <a:rPr lang="th-TH" b="1" dirty="0" smtClean="0"/>
              <a:t>75,000 บาท</a:t>
            </a:r>
            <a:endParaRPr lang="th-TH" b="1" dirty="0"/>
          </a:p>
        </p:txBody>
      </p:sp>
      <p:sp>
        <p:nvSpPr>
          <p:cNvPr id="10" name="ลูกศรขวา 9"/>
          <p:cNvSpPr/>
          <p:nvPr/>
        </p:nvSpPr>
        <p:spPr>
          <a:xfrm>
            <a:off x="2195736" y="3391572"/>
            <a:ext cx="576064" cy="409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ขวา 10"/>
          <p:cNvSpPr/>
          <p:nvPr/>
        </p:nvSpPr>
        <p:spPr>
          <a:xfrm>
            <a:off x="6470285" y="3585004"/>
            <a:ext cx="420092" cy="432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ึ้น-ลง 11"/>
          <p:cNvSpPr/>
          <p:nvPr/>
        </p:nvSpPr>
        <p:spPr>
          <a:xfrm>
            <a:off x="2771800" y="1844824"/>
            <a:ext cx="144016" cy="38164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>
            <a:off x="2915816" y="1844824"/>
            <a:ext cx="34415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ขวาท้ายบาก 13"/>
          <p:cNvSpPr/>
          <p:nvPr/>
        </p:nvSpPr>
        <p:spPr>
          <a:xfrm>
            <a:off x="2915816" y="3609020"/>
            <a:ext cx="344151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วา 14"/>
          <p:cNvSpPr/>
          <p:nvPr/>
        </p:nvSpPr>
        <p:spPr>
          <a:xfrm>
            <a:off x="2915816" y="5589240"/>
            <a:ext cx="344151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เล็บปีกกาขวา 15"/>
          <p:cNvSpPr/>
          <p:nvPr/>
        </p:nvSpPr>
        <p:spPr>
          <a:xfrm>
            <a:off x="6012160" y="1890543"/>
            <a:ext cx="299464" cy="37347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933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6600CC"/>
                </a:solidFill>
              </a:rPr>
              <a:t>โรงเรียนคุณธรรม</a:t>
            </a:r>
            <a:endParaRPr lang="th-TH" sz="5400" b="1" dirty="0">
              <a:solidFill>
                <a:srgbClr val="66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2190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4400" dirty="0" smtClean="0">
                <a:solidFill>
                  <a:srgbClr val="CC00CC"/>
                </a:solidFill>
              </a:rPr>
              <a:t>โครงงานคุณธรรมตามแนวทางมูลนิธิ ฯ</a:t>
            </a:r>
          </a:p>
          <a:p>
            <a:r>
              <a:rPr lang="th-TH" sz="4400" dirty="0" smtClean="0">
                <a:solidFill>
                  <a:srgbClr val="CC00CC"/>
                </a:solidFill>
              </a:rPr>
              <a:t>นวัตกรรม สรรค์สร้างคนดี</a:t>
            </a:r>
          </a:p>
          <a:p>
            <a:r>
              <a:rPr lang="th-TH" sz="4400" dirty="0" smtClean="0">
                <a:solidFill>
                  <a:srgbClr val="CC00CC"/>
                </a:solidFill>
              </a:rPr>
              <a:t>ค่ายยุวชนคนคุณธรรม</a:t>
            </a:r>
          </a:p>
          <a:p>
            <a:r>
              <a:rPr lang="th-TH" sz="4400" dirty="0" smtClean="0">
                <a:solidFill>
                  <a:srgbClr val="CC00CC"/>
                </a:solidFill>
              </a:rPr>
              <a:t>กิจกรรมคืนคุณธรรมสู่ห้องเรียน</a:t>
            </a:r>
          </a:p>
          <a:p>
            <a:r>
              <a:rPr lang="th-TH" sz="4400" dirty="0" smtClean="0">
                <a:solidFill>
                  <a:srgbClr val="CC00CC"/>
                </a:solidFill>
              </a:rPr>
              <a:t>พัฒนานวัตกรรมการสร้างเครือข่าย การมีส่วนร่วม</a:t>
            </a:r>
            <a:endParaRPr lang="th-TH" sz="44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12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FF0000"/>
                </a:solidFill>
              </a:rPr>
              <a:t>โรงเรียนสุจริต</a:t>
            </a:r>
            <a:endParaRPr lang="th-TH" sz="5400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>
                <a:solidFill>
                  <a:srgbClr val="6600CC"/>
                </a:solidFill>
              </a:rPr>
              <a:t>วิจัยโครงการ  20,000 บาท</a:t>
            </a:r>
          </a:p>
          <a:p>
            <a:r>
              <a:rPr lang="th-TH" sz="4400" b="1" dirty="0" smtClean="0">
                <a:solidFill>
                  <a:srgbClr val="6600CC"/>
                </a:solidFill>
              </a:rPr>
              <a:t>กิจกรรมบริษัทสร้างการดี  20,000 บาท</a:t>
            </a:r>
          </a:p>
          <a:p>
            <a:r>
              <a:rPr lang="th-TH" sz="4400" b="1" dirty="0" smtClean="0">
                <a:solidFill>
                  <a:srgbClr val="6600CC"/>
                </a:solidFill>
              </a:rPr>
              <a:t>ค่ายเยาวชน “ คนดีของแผ่นดิน“  10,000  บาท</a:t>
            </a:r>
          </a:p>
          <a:p>
            <a:r>
              <a:rPr lang="th-TH" sz="4400" b="1" dirty="0" smtClean="0">
                <a:solidFill>
                  <a:srgbClr val="6600CC"/>
                </a:solidFill>
              </a:rPr>
              <a:t>กิจกรรม ป.ป.ช. </a:t>
            </a:r>
            <a:r>
              <a:rPr lang="th-TH" sz="4400" b="1" dirty="0" err="1" smtClean="0">
                <a:solidFill>
                  <a:srgbClr val="6600CC"/>
                </a:solidFill>
              </a:rPr>
              <a:t>สพฐ</a:t>
            </a:r>
            <a:r>
              <a:rPr lang="th-TH" sz="4400" b="1" dirty="0" smtClean="0">
                <a:solidFill>
                  <a:srgbClr val="6600CC"/>
                </a:solidFill>
              </a:rPr>
              <a:t>.น้อย  5,000  บาท</a:t>
            </a:r>
          </a:p>
          <a:p>
            <a:r>
              <a:rPr lang="th-TH" sz="4400" b="1" dirty="0" smtClean="0">
                <a:solidFill>
                  <a:srgbClr val="6600CC"/>
                </a:solidFill>
              </a:rPr>
              <a:t>โรงเรียน </a:t>
            </a:r>
            <a:r>
              <a:rPr lang="th-TH" sz="4400" b="1" dirty="0" err="1" smtClean="0">
                <a:solidFill>
                  <a:srgbClr val="6600CC"/>
                </a:solidFill>
              </a:rPr>
              <a:t>สพฐ</a:t>
            </a:r>
            <a:r>
              <a:rPr lang="th-TH" sz="4400" b="1" dirty="0" smtClean="0">
                <a:solidFill>
                  <a:srgbClr val="6600CC"/>
                </a:solidFill>
              </a:rPr>
              <a:t>. ใสสะอาด 10,000 บาท</a:t>
            </a:r>
            <a:endParaRPr lang="th-TH" sz="4400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th-TH" sz="6000" dirty="0" smtClean="0">
                <a:solidFill>
                  <a:srgbClr val="C00000"/>
                </a:solidFill>
              </a:rPr>
              <a:t>การพัฒนาการเรียนการสอนสังคมฯ</a:t>
            </a:r>
            <a:endParaRPr lang="th-TH" sz="6000" dirty="0">
              <a:solidFill>
                <a:srgbClr val="C0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              </a:t>
            </a:r>
            <a:r>
              <a:rPr lang="th-TH" sz="4800" b="1" dirty="0" smtClean="0">
                <a:solidFill>
                  <a:srgbClr val="0000FF"/>
                </a:solidFill>
              </a:rPr>
              <a:t>จัดอบรม สัมมนา เพื่อพัฒนาครู</a:t>
            </a:r>
          </a:p>
          <a:p>
            <a:pPr marL="0" indent="0">
              <a:buNone/>
            </a:pPr>
            <a:r>
              <a:rPr lang="th-TH" dirty="0" smtClean="0"/>
              <a:t>           </a:t>
            </a:r>
            <a:r>
              <a:rPr lang="th-TH" b="1" dirty="0" smtClean="0">
                <a:solidFill>
                  <a:srgbClr val="6600CC"/>
                </a:solidFill>
              </a:rPr>
              <a:t>โดย ศูนย์พัฒนาวิชาการสังคมศึกษา ศาสนาและวัฒนธรรม</a:t>
            </a:r>
            <a:endParaRPr lang="th-TH" b="1" dirty="0">
              <a:solidFill>
                <a:srgbClr val="6600CC"/>
              </a:solidFill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rgbClr val="6600CC"/>
                </a:solidFill>
              </a:rPr>
              <a:t>                          ( โรงเรียนสุวรรณ</a:t>
            </a:r>
            <a:r>
              <a:rPr lang="th-TH" b="1" dirty="0" err="1" smtClean="0">
                <a:solidFill>
                  <a:srgbClr val="6600CC"/>
                </a:solidFill>
              </a:rPr>
              <a:t>ณา</a:t>
            </a:r>
            <a:r>
              <a:rPr lang="th-TH" b="1" dirty="0" smtClean="0">
                <a:solidFill>
                  <a:srgbClr val="6600CC"/>
                </a:solidFill>
              </a:rPr>
              <a:t>ราม ) </a:t>
            </a:r>
          </a:p>
          <a:p>
            <a:pPr marL="0" indent="0">
              <a:buNone/>
            </a:pPr>
            <a:r>
              <a:rPr lang="th-TH" sz="5400" b="1" dirty="0">
                <a:solidFill>
                  <a:srgbClr val="FF0000"/>
                </a:solidFill>
              </a:rPr>
              <a:t> </a:t>
            </a:r>
            <a:r>
              <a:rPr lang="th-TH" sz="5400" b="1" dirty="0" smtClean="0">
                <a:solidFill>
                  <a:srgbClr val="FF0000"/>
                </a:solidFill>
              </a:rPr>
              <a:t>               116,600 บาท</a:t>
            </a:r>
            <a:endParaRPr lang="th-TH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th-TH" sz="6600" b="1" dirty="0" smtClean="0">
                <a:solidFill>
                  <a:srgbClr val="CC00CC"/>
                </a:solidFill>
              </a:rPr>
              <a:t>โรงเรียนประชารัฐ</a:t>
            </a:r>
            <a:endParaRPr lang="th-TH" sz="6600" b="1" dirty="0">
              <a:solidFill>
                <a:srgbClr val="CC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1628800"/>
            <a:ext cx="7560840" cy="4497363"/>
          </a:xfrm>
        </p:spPr>
        <p:txBody>
          <a:bodyPr/>
          <a:lstStyle/>
          <a:p>
            <a:endParaRPr lang="th-TH" dirty="0" smtClean="0"/>
          </a:p>
          <a:p>
            <a:r>
              <a:rPr lang="th-TH" sz="4800" b="1" dirty="0" smtClean="0">
                <a:solidFill>
                  <a:srgbClr val="0000FF"/>
                </a:solidFill>
              </a:rPr>
              <a:t>วิจัยระดับเขต     35,000  บาท</a:t>
            </a:r>
          </a:p>
          <a:p>
            <a:r>
              <a:rPr lang="th-TH" sz="4800" b="1" dirty="0" smtClean="0">
                <a:solidFill>
                  <a:srgbClr val="0000FF"/>
                </a:solidFill>
              </a:rPr>
              <a:t>จัดให้โรงเรียนที่นำเสนอ</a:t>
            </a:r>
          </a:p>
          <a:p>
            <a:pPr marL="0" indent="0">
              <a:buNone/>
            </a:pPr>
            <a:r>
              <a:rPr lang="th-TH" sz="4800" b="1" dirty="0">
                <a:solidFill>
                  <a:srgbClr val="0000FF"/>
                </a:solidFill>
              </a:rPr>
              <a:t> </a:t>
            </a:r>
            <a:r>
              <a:rPr lang="th-TH" sz="4800" b="1" dirty="0" smtClean="0">
                <a:solidFill>
                  <a:srgbClr val="0000FF"/>
                </a:solidFill>
              </a:rPr>
              <a:t>  การวิจัย  20,000  บาท</a:t>
            </a:r>
            <a:endParaRPr lang="th-TH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944216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0000FF"/>
                </a:solidFill>
              </a:rPr>
              <a:t>การศึกษาสู่ประชาคมอาเซียน</a:t>
            </a:r>
            <a:r>
              <a:rPr lang="th-TH" sz="5400" b="1" dirty="0" smtClean="0"/>
              <a:t/>
            </a:r>
            <a:br>
              <a:rPr lang="th-TH" sz="5400" b="1" dirty="0" smtClean="0"/>
            </a:br>
            <a:r>
              <a:rPr lang="th-TH" sz="4800" b="1" dirty="0" smtClean="0"/>
              <a:t>( 115,000 บาท)</a:t>
            </a:r>
            <a:endParaRPr lang="th-TH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2852936"/>
            <a:ext cx="8229600" cy="3301827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FF0000"/>
                </a:solidFill>
              </a:rPr>
              <a:t>                                  </a:t>
            </a:r>
            <a:r>
              <a:rPr lang="th-TH" b="1" dirty="0" smtClean="0">
                <a:solidFill>
                  <a:srgbClr val="FF0000"/>
                </a:solidFill>
              </a:rPr>
              <a:t>ประชุมเชิงปฏิบัติการ</a:t>
            </a:r>
          </a:p>
          <a:p>
            <a:pPr marL="0" indent="0">
              <a:buNone/>
            </a:pPr>
            <a:r>
              <a:rPr lang="th-TH" b="1" dirty="0">
                <a:solidFill>
                  <a:srgbClr val="0000FF"/>
                </a:solidFill>
              </a:rPr>
              <a:t> </a:t>
            </a:r>
            <a:r>
              <a:rPr lang="th-TH" b="1" dirty="0" smtClean="0">
                <a:solidFill>
                  <a:srgbClr val="0000FF"/>
                </a:solidFill>
              </a:rPr>
              <a:t>                      การออกแบบการเรียนรู้ตามแนว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</a:t>
            </a:r>
            <a:r>
              <a:rPr lang="en-US" dirty="0" err="1" smtClean="0">
                <a:solidFill>
                  <a:srgbClr val="0000FF"/>
                </a:solidFill>
              </a:rPr>
              <a:t>Asean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Curicurum</a:t>
            </a:r>
            <a:r>
              <a:rPr lang="en-US" dirty="0" smtClean="0">
                <a:solidFill>
                  <a:srgbClr val="0000FF"/>
                </a:solidFill>
              </a:rPr>
              <a:t> out-Source Book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th-TH" b="1" dirty="0" smtClean="0">
                <a:solidFill>
                  <a:srgbClr val="6600CC"/>
                </a:solidFill>
              </a:rPr>
              <a:t>ณ โรงเรียนบางปะกอกวิทยาคม</a:t>
            </a:r>
          </a:p>
          <a:p>
            <a:pPr marL="0" indent="0">
              <a:buNone/>
            </a:pPr>
            <a:r>
              <a:rPr lang="th-TH" b="1" dirty="0">
                <a:solidFill>
                  <a:srgbClr val="6600CC"/>
                </a:solidFill>
              </a:rPr>
              <a:t> </a:t>
            </a:r>
            <a:r>
              <a:rPr lang="th-TH" b="1" dirty="0" smtClean="0">
                <a:solidFill>
                  <a:srgbClr val="6600CC"/>
                </a:solidFill>
              </a:rPr>
              <a:t>                           25 - 26 กรกฎาคม 2560</a:t>
            </a:r>
            <a:endParaRPr lang="th-TH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th-TH" sz="6600" b="1" dirty="0" smtClean="0">
                <a:solidFill>
                  <a:srgbClr val="FF0000"/>
                </a:solidFill>
              </a:rPr>
              <a:t>ศาสตร์พระราชา</a:t>
            </a:r>
            <a:br>
              <a:rPr lang="th-TH" sz="6600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0000FF"/>
                </a:solidFill>
              </a:rPr>
              <a:t>95,000 บาท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92488"/>
          </a:xfrm>
        </p:spPr>
        <p:txBody>
          <a:bodyPr>
            <a:noAutofit/>
          </a:bodyPr>
          <a:lstStyle/>
          <a:p>
            <a:r>
              <a:rPr lang="th-TH" sz="4400" b="1" dirty="0" smtClean="0">
                <a:solidFill>
                  <a:srgbClr val="CC00CC"/>
                </a:solidFill>
              </a:rPr>
              <a:t>ประเมินสถานศึกษาพอเพียง  ส.ค. 60</a:t>
            </a:r>
          </a:p>
          <a:p>
            <a:r>
              <a:rPr lang="th-TH" sz="4400" b="1" dirty="0" smtClean="0">
                <a:solidFill>
                  <a:srgbClr val="CC00CC"/>
                </a:solidFill>
              </a:rPr>
              <a:t>ประชุมแลเปลี่ยนเรียนรู้ ฯ  ส.ค. 60</a:t>
            </a:r>
          </a:p>
          <a:p>
            <a:r>
              <a:rPr lang="th-TH" sz="4400" b="1" dirty="0" smtClean="0">
                <a:solidFill>
                  <a:srgbClr val="CC00CC"/>
                </a:solidFill>
              </a:rPr>
              <a:t>ประชุม แนวทางการจัดตั้งศูนย์การเรียนรู้ตามหลักปรัชญา ฯ  ก.ค. 60</a:t>
            </a:r>
          </a:p>
          <a:p>
            <a:r>
              <a:rPr lang="th-TH" sz="4400" b="1" dirty="0" smtClean="0">
                <a:solidFill>
                  <a:srgbClr val="CC00CC"/>
                </a:solidFill>
              </a:rPr>
              <a:t>ค่าย เยาวชน สร้างสรรค์เรียนรู้ตามแนวโครงการอันเนื่องมาจากพระราชดำริ  ส.ค. 60</a:t>
            </a:r>
            <a:endParaRPr lang="th-TH" sz="44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/>
          <a:lstStyle/>
          <a:p>
            <a:r>
              <a:rPr lang="th-TH" sz="7200" b="1" dirty="0" smtClean="0">
                <a:solidFill>
                  <a:srgbClr val="0000FF"/>
                </a:solidFill>
              </a:rPr>
              <a:t>โรงเรียนมาตรฐานสากล</a:t>
            </a:r>
            <a:br>
              <a:rPr lang="th-TH" sz="7200" b="1" dirty="0" smtClean="0">
                <a:solidFill>
                  <a:srgbClr val="0000FF"/>
                </a:solidFill>
              </a:rPr>
            </a:br>
            <a:r>
              <a:rPr lang="th-TH" b="1" dirty="0" smtClean="0">
                <a:solidFill>
                  <a:srgbClr val="CC00CC"/>
                </a:solidFill>
              </a:rPr>
              <a:t>งบประมาณ1,190,000 บาท</a:t>
            </a:r>
            <a:endParaRPr lang="th-TH" b="1" dirty="0">
              <a:solidFill>
                <a:srgbClr val="CC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536923"/>
          </a:xfrm>
        </p:spPr>
        <p:txBody>
          <a:bodyPr>
            <a:normAutofit lnSpcReduction="10000"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811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โรงเรียนในฝัน</a:t>
            </a:r>
            <a:endParaRPr lang="th-TH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28992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64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4378498"/>
          </a:xfrm>
        </p:spPr>
        <p:txBody>
          <a:bodyPr/>
          <a:lstStyle/>
          <a:p>
            <a:r>
              <a:rPr lang="th-TH" sz="7200" dirty="0" smtClean="0">
                <a:solidFill>
                  <a:srgbClr val="0000FF"/>
                </a:solidFill>
              </a:rPr>
              <a:t>ประกันคุณภาพการศึกษา</a:t>
            </a:r>
            <a:br>
              <a:rPr lang="th-TH" sz="7200" dirty="0" smtClean="0">
                <a:solidFill>
                  <a:srgbClr val="0000FF"/>
                </a:solidFill>
              </a:rPr>
            </a:br>
            <a:r>
              <a:rPr lang="th-TH" dirty="0" smtClean="0"/>
              <a:t> </a:t>
            </a:r>
            <a:r>
              <a:rPr lang="th-TH" b="1" dirty="0" smtClean="0">
                <a:solidFill>
                  <a:srgbClr val="CC00CC"/>
                </a:solidFill>
              </a:rPr>
              <a:t>งบประมาณ  46,900  บาท</a:t>
            </a:r>
            <a:endParaRPr lang="th-TH" b="1" dirty="0">
              <a:solidFill>
                <a:srgbClr val="CC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1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017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h-TH" sz="5400" b="1" dirty="0" smtClean="0">
                <a:solidFill>
                  <a:srgbClr val="CC00CC"/>
                </a:solidFill>
              </a:rPr>
              <a:t>การส่งเสริมการเรียนการสอนภาษาอังกฤษ</a:t>
            </a:r>
            <a:endParaRPr lang="th-TH" sz="5400" b="1" dirty="0">
              <a:solidFill>
                <a:srgbClr val="CC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5" y="1124744"/>
            <a:ext cx="9036496" cy="573325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0512" y="3040403"/>
            <a:ext cx="201622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0000"/>
                </a:solidFill>
              </a:rPr>
              <a:t>3,615,894 บาท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987823" y="1536643"/>
            <a:ext cx="1512168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Boot Camp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070985" y="2107704"/>
            <a:ext cx="156849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จัดให้ ศูนย์</a:t>
            </a:r>
          </a:p>
          <a:p>
            <a:pPr algn="ctr"/>
            <a:r>
              <a:rPr lang="en-US" dirty="0" smtClean="0"/>
              <a:t>Eric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987823" y="2997831"/>
            <a:ext cx="1636847" cy="914400"/>
          </a:xfrm>
          <a:prstGeom prst="rect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พัฒนาภาษาอังกฤษ</a:t>
            </a:r>
            <a:endParaRPr lang="en-US" b="1" dirty="0" smtClean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452320" y="2534021"/>
            <a:ext cx="1296144" cy="6433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พูด</a:t>
            </a:r>
            <a:endParaRPr lang="th-TH" sz="3200" b="1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125346" y="3497603"/>
            <a:ext cx="1568490" cy="118821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แข่งขันทักษะ อังกฤษ</a:t>
            </a:r>
            <a:endParaRPr lang="th-TH" b="1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527169" y="4601939"/>
            <a:ext cx="1321498" cy="10421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</a:t>
            </a:r>
          </a:p>
          <a:p>
            <a:pPr algn="ctr"/>
            <a:r>
              <a:rPr lang="en-US" dirty="0" smtClean="0"/>
              <a:t>Skills</a:t>
            </a:r>
            <a:endParaRPr lang="th-TH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495932" y="3741863"/>
            <a:ext cx="1296144" cy="56098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เล่านิทาน</a:t>
            </a:r>
            <a:endParaRPr lang="th-TH" b="1" dirty="0"/>
          </a:p>
        </p:txBody>
      </p:sp>
      <p:sp>
        <p:nvSpPr>
          <p:cNvPr id="14" name="ลูกศรขวา 13"/>
          <p:cNvSpPr/>
          <p:nvPr/>
        </p:nvSpPr>
        <p:spPr>
          <a:xfrm>
            <a:off x="2313112" y="3255287"/>
            <a:ext cx="3600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ึ้น-ลง 14"/>
          <p:cNvSpPr/>
          <p:nvPr/>
        </p:nvSpPr>
        <p:spPr>
          <a:xfrm flipH="1">
            <a:off x="2771796" y="2016702"/>
            <a:ext cx="45719" cy="40824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ขวาท้ายบาก 16"/>
          <p:cNvSpPr/>
          <p:nvPr/>
        </p:nvSpPr>
        <p:spPr>
          <a:xfrm>
            <a:off x="2748938" y="1993843"/>
            <a:ext cx="238885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ขวาท้ายบาก 17"/>
          <p:cNvSpPr/>
          <p:nvPr/>
        </p:nvSpPr>
        <p:spPr>
          <a:xfrm>
            <a:off x="2754375" y="3409312"/>
            <a:ext cx="238885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>
            <a:off x="4633797" y="3427077"/>
            <a:ext cx="298243" cy="141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ึ้น-ลง 19"/>
          <p:cNvSpPr/>
          <p:nvPr/>
        </p:nvSpPr>
        <p:spPr>
          <a:xfrm>
            <a:off x="4887465" y="2564904"/>
            <a:ext cx="52029" cy="15951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วาท้ายบาก 20"/>
          <p:cNvSpPr/>
          <p:nvPr/>
        </p:nvSpPr>
        <p:spPr>
          <a:xfrm>
            <a:off x="4939494" y="2564904"/>
            <a:ext cx="144016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ท้ายบาก 21"/>
          <p:cNvSpPr/>
          <p:nvPr/>
        </p:nvSpPr>
        <p:spPr>
          <a:xfrm>
            <a:off x="4880011" y="4091466"/>
            <a:ext cx="196045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วา 22"/>
          <p:cNvSpPr/>
          <p:nvPr/>
        </p:nvSpPr>
        <p:spPr>
          <a:xfrm>
            <a:off x="6651612" y="4017240"/>
            <a:ext cx="375726" cy="285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ึ้น-ลง 23"/>
          <p:cNvSpPr/>
          <p:nvPr/>
        </p:nvSpPr>
        <p:spPr>
          <a:xfrm>
            <a:off x="7009812" y="2855707"/>
            <a:ext cx="60579" cy="212827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วาท้ายบาก 24"/>
          <p:cNvSpPr/>
          <p:nvPr/>
        </p:nvSpPr>
        <p:spPr>
          <a:xfrm>
            <a:off x="6997142" y="2853262"/>
            <a:ext cx="381929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ท้ายบาก 25"/>
          <p:cNvSpPr/>
          <p:nvPr/>
        </p:nvSpPr>
        <p:spPr>
          <a:xfrm>
            <a:off x="7040101" y="4071007"/>
            <a:ext cx="381929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วาท้ายบาก 26"/>
          <p:cNvSpPr/>
          <p:nvPr/>
        </p:nvSpPr>
        <p:spPr>
          <a:xfrm>
            <a:off x="7070975" y="4983983"/>
            <a:ext cx="381929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3059831" y="4391499"/>
            <a:ext cx="1820180" cy="9097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พัฒนาวิชาการ </a:t>
            </a:r>
            <a:r>
              <a:rPr lang="th-TH" b="1" dirty="0" err="1" smtClean="0"/>
              <a:t>ร.ร</a:t>
            </a:r>
            <a:r>
              <a:rPr lang="th-TH" b="1" dirty="0" smtClean="0"/>
              <a:t>.เครือข่าย</a:t>
            </a:r>
            <a:endParaRPr lang="th-TH" b="1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3131840" y="5641917"/>
            <a:ext cx="1651078" cy="914400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</a:t>
            </a:r>
          </a:p>
          <a:p>
            <a:pPr algn="ctr"/>
            <a:r>
              <a:rPr lang="en-US" dirty="0" smtClean="0"/>
              <a:t>Hub</a:t>
            </a:r>
            <a:endParaRPr lang="th-TH" dirty="0"/>
          </a:p>
        </p:txBody>
      </p:sp>
      <p:sp>
        <p:nvSpPr>
          <p:cNvPr id="31" name="ลูกศรขวา 30"/>
          <p:cNvSpPr/>
          <p:nvPr/>
        </p:nvSpPr>
        <p:spPr>
          <a:xfrm>
            <a:off x="2817516" y="4846353"/>
            <a:ext cx="2423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ลูกศรขวาท้ายบาก 31"/>
          <p:cNvSpPr/>
          <p:nvPr/>
        </p:nvSpPr>
        <p:spPr>
          <a:xfrm>
            <a:off x="2817516" y="6099117"/>
            <a:ext cx="242315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ลูกศรลง 32"/>
          <p:cNvSpPr/>
          <p:nvPr/>
        </p:nvSpPr>
        <p:spPr>
          <a:xfrm>
            <a:off x="954762" y="3992646"/>
            <a:ext cx="484632" cy="400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160512" y="4434870"/>
            <a:ext cx="2332620" cy="23064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สร้างความเข้มแข็ง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การเรียนการสอน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ภาษาต่างประเทศ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10 </a:t>
            </a:r>
            <a:r>
              <a:rPr lang="th-TH" b="1" dirty="0" err="1" smtClean="0">
                <a:solidFill>
                  <a:srgbClr val="FF0000"/>
                </a:solidFill>
              </a:rPr>
              <a:t>ร.ร</a:t>
            </a:r>
            <a:r>
              <a:rPr lang="th-TH" b="1" dirty="0" smtClean="0">
                <a:solidFill>
                  <a:srgbClr val="FF0000"/>
                </a:solidFill>
              </a:rPr>
              <a:t>.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0000FF"/>
                </a:solidFill>
              </a:rPr>
              <a:t>การคัดเลือกครูต้นแบบ</a:t>
            </a:r>
            <a:br>
              <a:rPr lang="th-TH" sz="5400" b="1" dirty="0" smtClean="0">
                <a:solidFill>
                  <a:srgbClr val="0000FF"/>
                </a:solidFill>
              </a:rPr>
            </a:br>
            <a:r>
              <a:rPr lang="th-TH" sz="5400" b="1" dirty="0" smtClean="0">
                <a:solidFill>
                  <a:srgbClr val="0000FF"/>
                </a:solidFill>
              </a:rPr>
              <a:t>การจัดการศึกษา</a:t>
            </a:r>
            <a:r>
              <a:rPr lang="th-TH" sz="5400" b="1" dirty="0" err="1" smtClean="0">
                <a:solidFill>
                  <a:srgbClr val="0000FF"/>
                </a:solidFill>
              </a:rPr>
              <a:t>บูรณา</a:t>
            </a:r>
            <a:r>
              <a:rPr lang="th-TH" sz="5400" b="1" dirty="0" smtClean="0">
                <a:solidFill>
                  <a:srgbClr val="0000FF"/>
                </a:solidFill>
              </a:rPr>
              <a:t>การทักษะชีวิต</a:t>
            </a:r>
            <a:endParaRPr lang="th-TH" sz="5400" b="1" dirty="0">
              <a:solidFill>
                <a:srgbClr val="0000FF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276873"/>
            <a:ext cx="8064896" cy="3168352"/>
          </a:xfrm>
        </p:spPr>
        <p:txBody>
          <a:bodyPr>
            <a:normAutofit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              </a:t>
            </a:r>
          </a:p>
          <a:p>
            <a:pPr marL="0" indent="0">
              <a:buNone/>
            </a:pPr>
            <a:r>
              <a:rPr lang="th-TH" sz="4400" b="1" dirty="0"/>
              <a:t> </a:t>
            </a:r>
            <a:r>
              <a:rPr lang="th-TH" sz="4400" b="1" dirty="0" smtClean="0"/>
              <a:t>              </a:t>
            </a:r>
            <a:r>
              <a:rPr lang="th-TH" sz="4400" b="1" dirty="0" smtClean="0">
                <a:solidFill>
                  <a:srgbClr val="CC00CC"/>
                </a:solidFill>
              </a:rPr>
              <a:t>9  มิ.ย.  2560  </a:t>
            </a:r>
            <a:r>
              <a:rPr lang="en-US" sz="4400" b="1" dirty="0" smtClean="0">
                <a:solidFill>
                  <a:srgbClr val="CC00CC"/>
                </a:solidFill>
              </a:rPr>
              <a:t>&gt; </a:t>
            </a:r>
            <a:r>
              <a:rPr lang="th-TH" sz="4400" b="1" dirty="0" smtClean="0">
                <a:solidFill>
                  <a:srgbClr val="CC00CC"/>
                </a:solidFill>
              </a:rPr>
              <a:t>คัดเลือก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CC00CC"/>
                </a:solidFill>
              </a:rPr>
              <a:t> </a:t>
            </a:r>
            <a:r>
              <a:rPr lang="th-TH" sz="4400" b="1" dirty="0" smtClean="0">
                <a:solidFill>
                  <a:srgbClr val="CC00CC"/>
                </a:solidFill>
              </a:rPr>
              <a:t>             12 มิ.ย. 2560  </a:t>
            </a:r>
            <a:r>
              <a:rPr lang="en-US" sz="4400" b="1" dirty="0" smtClean="0">
                <a:solidFill>
                  <a:srgbClr val="CC00CC"/>
                </a:solidFill>
              </a:rPr>
              <a:t>&gt;  </a:t>
            </a:r>
            <a:r>
              <a:rPr lang="th-TH" sz="4400" b="1" dirty="0" smtClean="0">
                <a:solidFill>
                  <a:srgbClr val="CC00CC"/>
                </a:solidFill>
              </a:rPr>
              <a:t>ประกาศผล</a:t>
            </a:r>
            <a:endParaRPr lang="th-TH" sz="44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ห้องสมุด / ส่งเสริมการอ่าน</a:t>
            </a:r>
            <a:endParaRPr lang="th-TH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5538"/>
            <a:ext cx="9036496" cy="561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1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00"/>
          </a:solidFill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ทุกโรงเรียนดำเนินการ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66124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</a:rPr>
              <a:t>ยกระดับคุณภาพห้องสมุดของโรงเรียนให้เป็นห้องสมุดมีชีวิต</a:t>
            </a:r>
          </a:p>
          <a:p>
            <a:r>
              <a:rPr lang="th-TH" sz="3600" b="1" dirty="0" smtClean="0">
                <a:solidFill>
                  <a:srgbClr val="0000FF"/>
                </a:solidFill>
              </a:rPr>
              <a:t>ใช้โปรแกรมห้องสมุดอัตโนมัติ  </a:t>
            </a:r>
            <a:r>
              <a:rPr lang="th-TH" sz="3600" b="1" dirty="0" err="1" smtClean="0">
                <a:solidFill>
                  <a:srgbClr val="0000FF"/>
                </a:solidFill>
              </a:rPr>
              <a:t>สพฐ</a:t>
            </a:r>
            <a:r>
              <a:rPr lang="th-TH" sz="3600" b="1" dirty="0" smtClean="0">
                <a:solidFill>
                  <a:srgbClr val="0000FF"/>
                </a:solidFill>
              </a:rPr>
              <a:t>.  ( </a:t>
            </a:r>
            <a:r>
              <a:rPr lang="en-US" sz="3600" b="1" dirty="0" smtClean="0">
                <a:solidFill>
                  <a:srgbClr val="0000FF"/>
                </a:solidFill>
              </a:rPr>
              <a:t>OBEC  Library  Auto Nation System ) </a:t>
            </a:r>
            <a:r>
              <a:rPr lang="th-TH" sz="3600" b="1" dirty="0" smtClean="0">
                <a:solidFill>
                  <a:srgbClr val="0000FF"/>
                </a:solidFill>
              </a:rPr>
              <a:t>ในการบริการจัดการห้องสมุด</a:t>
            </a:r>
          </a:p>
          <a:p>
            <a:r>
              <a:rPr lang="th-TH" sz="3600" b="1" dirty="0" smtClean="0">
                <a:solidFill>
                  <a:srgbClr val="0000FF"/>
                </a:solidFill>
              </a:rPr>
              <a:t>จัดกิจกรรมให้นักเรียนใช้เวลานอกเวลาเรียนอ่านหนังสือเฉลี่ยอย่างน้อยวันละ  60 นาที</a:t>
            </a:r>
          </a:p>
          <a:p>
            <a:r>
              <a:rPr lang="th-TH" sz="3600" b="1" dirty="0" smtClean="0">
                <a:solidFill>
                  <a:srgbClr val="0000FF"/>
                </a:solidFill>
              </a:rPr>
              <a:t>โรงเรียน</a:t>
            </a:r>
            <a:r>
              <a:rPr lang="th-TH" sz="3600" b="1" dirty="0" err="1" smtClean="0">
                <a:solidFill>
                  <a:srgbClr val="0000FF"/>
                </a:solidFill>
              </a:rPr>
              <a:t>บูรณา</a:t>
            </a:r>
            <a:r>
              <a:rPr lang="th-TH" sz="3600" b="1" dirty="0" smtClean="0">
                <a:solidFill>
                  <a:srgbClr val="0000FF"/>
                </a:solidFill>
              </a:rPr>
              <a:t>การกิจกรรมส่งเสริมการอ่านและการใช้ห้องสมุดในการจัดกิจกรรมการสอนในทุกกลุ่มสาระ</a:t>
            </a:r>
          </a:p>
          <a:p>
            <a:r>
              <a:rPr lang="th-TH" sz="4000" b="1" dirty="0" smtClean="0">
                <a:solidFill>
                  <a:srgbClr val="FF0000"/>
                </a:solidFill>
              </a:rPr>
              <a:t>รายงานผลการดำเนินการ ภายในเดือนสิงหาคม 2560</a:t>
            </a:r>
          </a:p>
          <a:p>
            <a:endParaRPr lang="th-TH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สวนอนันต์ / มัธยมวัด</a:t>
            </a:r>
            <a:r>
              <a:rPr lang="th-TH" sz="4800" b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ดาวคนอง</a:t>
            </a:r>
            <a:endParaRPr lang="th-TH" sz="4800" b="1" dirty="0">
              <a:solidFill>
                <a:srgbClr val="66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544616"/>
          </a:xfrm>
        </p:spPr>
        <p:txBody>
          <a:bodyPr/>
          <a:lstStyle/>
          <a:p>
            <a:r>
              <a:rPr lang="th-TH" sz="3600" b="1" dirty="0" smtClean="0">
                <a:solidFill>
                  <a:srgbClr val="0000FF"/>
                </a:solidFill>
              </a:rPr>
              <a:t>พัฒนา และ </a:t>
            </a:r>
            <a:r>
              <a:rPr lang="th-TH" sz="3600" b="1" dirty="0" smtClean="0">
                <a:solidFill>
                  <a:srgbClr val="FF0000"/>
                </a:solidFill>
              </a:rPr>
              <a:t>ประเมินตนเอง  </a:t>
            </a:r>
            <a:r>
              <a:rPr lang="th-TH" sz="3600" b="1" dirty="0" smtClean="0">
                <a:solidFill>
                  <a:srgbClr val="0000FF"/>
                </a:solidFill>
              </a:rPr>
              <a:t>เพื่อเป็นแม่ข่ายห้องสมุดมีชีวิตให้กับโรงเรียนในเขต</a:t>
            </a:r>
          </a:p>
          <a:p>
            <a:pPr marL="0" indent="0">
              <a:buNone/>
            </a:pPr>
            <a:r>
              <a:rPr lang="th-TH" sz="3600" b="1" dirty="0" smtClean="0"/>
              <a:t>        </a:t>
            </a:r>
            <a:r>
              <a:rPr lang="th-TH" sz="3600" b="1" dirty="0" smtClean="0">
                <a:solidFill>
                  <a:srgbClr val="FF0000"/>
                </a:solidFill>
              </a:rPr>
              <a:t>&gt; แบบประเมินตนเอง ตามมาตรฐาน เอกสารเล่มสีม่ว</a:t>
            </a:r>
            <a:r>
              <a:rPr lang="th-TH" sz="3600" b="1" dirty="0" smtClean="0"/>
              <a:t>ง</a:t>
            </a:r>
          </a:p>
          <a:p>
            <a:pPr marL="0" indent="0">
              <a:buNone/>
            </a:pPr>
            <a:r>
              <a:rPr lang="th-TH" sz="3600" b="1" dirty="0" smtClean="0"/>
              <a:t>        &gt; </a:t>
            </a:r>
            <a:r>
              <a:rPr lang="th-TH" sz="3600" b="1" dirty="0" smtClean="0">
                <a:solidFill>
                  <a:srgbClr val="0000FF"/>
                </a:solidFill>
              </a:rPr>
              <a:t>รับการประเมินจาก </a:t>
            </a:r>
            <a:r>
              <a:rPr lang="th-TH" sz="3600" b="1" dirty="0" err="1" smtClean="0">
                <a:solidFill>
                  <a:srgbClr val="0000FF"/>
                </a:solidFill>
              </a:rPr>
              <a:t>สพ</a:t>
            </a:r>
            <a:r>
              <a:rPr lang="th-TH" sz="3600" b="1" dirty="0" smtClean="0">
                <a:solidFill>
                  <a:srgbClr val="0000FF"/>
                </a:solidFill>
              </a:rPr>
              <a:t>ม. เขต 1 เพื่อรายงาน </a:t>
            </a:r>
            <a:r>
              <a:rPr lang="th-TH" sz="3600" b="1" dirty="0" err="1" smtClean="0">
                <a:solidFill>
                  <a:srgbClr val="0000FF"/>
                </a:solidFill>
              </a:rPr>
              <a:t>สพฐ</a:t>
            </a:r>
            <a:r>
              <a:rPr lang="th-TH" sz="3600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th-TH" sz="3600" b="1" dirty="0" smtClean="0"/>
              <a:t>        &gt; </a:t>
            </a:r>
            <a:r>
              <a:rPr lang="th-TH" sz="3600" b="1" dirty="0" smtClean="0">
                <a:solidFill>
                  <a:srgbClr val="0000FF"/>
                </a:solidFill>
              </a:rPr>
              <a:t>รายงานผล  ครั้งที่ 1 ภายในเดือน พ.ค. 60  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</a:rPr>
              <a:t> </a:t>
            </a:r>
            <a:r>
              <a:rPr lang="th-TH" sz="3600" b="1" dirty="0" smtClean="0">
                <a:solidFill>
                  <a:srgbClr val="0000FF"/>
                </a:solidFill>
              </a:rPr>
              <a:t>                           ครั้งที่ 2  เดือน  ส.ค. 60</a:t>
            </a:r>
          </a:p>
          <a:p>
            <a:r>
              <a:rPr lang="th-TH" sz="3600" b="1" dirty="0" smtClean="0"/>
              <a:t>  </a:t>
            </a:r>
            <a:r>
              <a:rPr lang="th-TH" sz="3600" b="1" dirty="0" smtClean="0">
                <a:solidFill>
                  <a:srgbClr val="FF0000"/>
                </a:solidFill>
              </a:rPr>
              <a:t>กิจกรรมอื่นๆเหมือนกับโรงเรียนทั่วไป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68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ลดเวลาเรียน เพิ่มเวลารู้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472608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3248980"/>
            <a:ext cx="165618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FFFF66"/>
                </a:solidFill>
              </a:rPr>
              <a:t>100,000</a:t>
            </a:r>
          </a:p>
          <a:p>
            <a:pPr algn="ctr"/>
            <a:r>
              <a:rPr lang="th-TH" sz="4000" b="1" dirty="0" smtClean="0">
                <a:solidFill>
                  <a:srgbClr val="FFFF66"/>
                </a:solidFill>
              </a:rPr>
              <a:t>บาท</a:t>
            </a:r>
            <a:endParaRPr lang="th-TH" sz="4000" b="1" dirty="0">
              <a:solidFill>
                <a:srgbClr val="FFFF66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431165" y="1619087"/>
            <a:ext cx="3099658" cy="48245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กลุ่ม 1  </a:t>
            </a:r>
            <a:r>
              <a:rPr lang="en-US" sz="3200" b="1" dirty="0" smtClean="0"/>
              <a:t>&gt; </a:t>
            </a:r>
            <a:r>
              <a:rPr lang="th-TH" sz="3200" b="1" dirty="0" smtClean="0"/>
              <a:t>15,000 บาท</a:t>
            </a:r>
          </a:p>
          <a:p>
            <a:pPr algn="ctr"/>
            <a:r>
              <a:rPr lang="th-TH" sz="3200" b="1" dirty="0" smtClean="0"/>
              <a:t>กลุ่ม 2 </a:t>
            </a:r>
            <a:r>
              <a:rPr lang="en-US" sz="3200" b="1" dirty="0" smtClean="0"/>
              <a:t>&gt; </a:t>
            </a:r>
            <a:r>
              <a:rPr lang="th-TH" sz="3200" b="1" dirty="0" smtClean="0"/>
              <a:t>15,000 บาท</a:t>
            </a:r>
          </a:p>
          <a:p>
            <a:pPr algn="ctr"/>
            <a:r>
              <a:rPr lang="th-TH" sz="3200" b="1" dirty="0" smtClean="0"/>
              <a:t>กลุ่ม 3 </a:t>
            </a:r>
            <a:r>
              <a:rPr lang="en-US" sz="3200" b="1" dirty="0" smtClean="0"/>
              <a:t>&gt; </a:t>
            </a:r>
            <a:r>
              <a:rPr lang="th-TH" sz="3200" b="1" dirty="0" smtClean="0"/>
              <a:t>15,000 บาท</a:t>
            </a:r>
          </a:p>
          <a:p>
            <a:pPr algn="ctr"/>
            <a:r>
              <a:rPr lang="th-TH" sz="3200" b="1" dirty="0" smtClean="0"/>
              <a:t>กลุ่ม 4 </a:t>
            </a:r>
            <a:r>
              <a:rPr lang="en-US" sz="3200" b="1" dirty="0" smtClean="0"/>
              <a:t>&gt; </a:t>
            </a:r>
            <a:r>
              <a:rPr lang="th-TH" sz="3200" b="1" dirty="0" smtClean="0"/>
              <a:t>20,000  บาท</a:t>
            </a:r>
          </a:p>
          <a:p>
            <a:pPr algn="ctr"/>
            <a:r>
              <a:rPr lang="th-TH" sz="3200" b="1" dirty="0" smtClean="0"/>
              <a:t>กลุ่ม 5 </a:t>
            </a:r>
            <a:r>
              <a:rPr lang="en-US" sz="3200" b="1" dirty="0" smtClean="0"/>
              <a:t>&gt; </a:t>
            </a:r>
            <a:r>
              <a:rPr lang="th-TH" sz="3200" b="1" dirty="0" smtClean="0"/>
              <a:t>12,500  บาท</a:t>
            </a:r>
          </a:p>
          <a:p>
            <a:pPr algn="ctr"/>
            <a:r>
              <a:rPr lang="th-TH" sz="3200" b="1" dirty="0" smtClean="0"/>
              <a:t>กลุ่ม 6 </a:t>
            </a:r>
            <a:r>
              <a:rPr lang="en-US" sz="3200" b="1" dirty="0" smtClean="0"/>
              <a:t>&gt; </a:t>
            </a:r>
            <a:r>
              <a:rPr lang="th-TH" sz="3200" b="1" dirty="0" smtClean="0"/>
              <a:t>12,500 บาท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56176" y="2348880"/>
            <a:ext cx="1224136" cy="33123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solidFill>
                  <a:srgbClr val="FF0000"/>
                </a:solidFill>
              </a:rPr>
              <a:t>จัดค่ายเพิ่มความรู้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OALC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668344" y="2708920"/>
            <a:ext cx="1296144" cy="21602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00FF"/>
                </a:solidFill>
              </a:rPr>
              <a:t>รายงานผล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ภายในสิงหาคม 60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1912910" y="3789039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5511418" y="3573895"/>
            <a:ext cx="6447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ท้ายขีด 9"/>
          <p:cNvSpPr/>
          <p:nvPr/>
        </p:nvSpPr>
        <p:spPr>
          <a:xfrm>
            <a:off x="7380312" y="3546723"/>
            <a:ext cx="288032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3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6600CC"/>
                </a:solidFill>
              </a:rPr>
              <a:t>ยกระดับคุณภาพการเรียนการสอนภาษาไทย</a:t>
            </a:r>
            <a:endParaRPr lang="th-TH" b="1" dirty="0">
              <a:solidFill>
                <a:srgbClr val="66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3263280"/>
            <a:ext cx="1440160" cy="15338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rgbClr val="FF0000"/>
                </a:solidFill>
              </a:rPr>
              <a:t>207,000</a:t>
            </a:r>
          </a:p>
          <a:p>
            <a:pPr algn="ctr"/>
            <a:r>
              <a:rPr lang="th-TH" sz="4000" b="1" dirty="0" smtClean="0">
                <a:solidFill>
                  <a:srgbClr val="FF0000"/>
                </a:solidFill>
              </a:rPr>
              <a:t>บาท</a:t>
            </a: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95736" y="1844824"/>
            <a:ext cx="2520280" cy="165618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6600CC"/>
                </a:solidFill>
              </a:rPr>
              <a:t>ต้นแบบการอ่าน</a:t>
            </a:r>
          </a:p>
          <a:p>
            <a:pPr algn="ctr"/>
            <a:r>
              <a:rPr lang="th-TH" b="1" dirty="0" smtClean="0">
                <a:solidFill>
                  <a:srgbClr val="6600CC"/>
                </a:solidFill>
              </a:rPr>
              <a:t>11 </a:t>
            </a:r>
            <a:r>
              <a:rPr lang="th-TH" b="1" dirty="0" err="1" smtClean="0">
                <a:solidFill>
                  <a:srgbClr val="6600CC"/>
                </a:solidFill>
              </a:rPr>
              <a:t>ร.ร</a:t>
            </a:r>
            <a:r>
              <a:rPr lang="th-TH" b="1" dirty="0" smtClean="0">
                <a:solidFill>
                  <a:srgbClr val="6600CC"/>
                </a:solidFill>
              </a:rPr>
              <a:t>. ละ 10,000</a:t>
            </a:r>
          </a:p>
          <a:p>
            <a:pPr algn="ctr"/>
            <a:r>
              <a:rPr lang="th-TH" b="1" dirty="0" smtClean="0">
                <a:solidFill>
                  <a:srgbClr val="6600CC"/>
                </a:solidFill>
              </a:rPr>
              <a:t>บาท</a:t>
            </a:r>
            <a:endParaRPr lang="th-TH" b="1" dirty="0">
              <a:solidFill>
                <a:srgbClr val="6600CC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195736" y="4504048"/>
            <a:ext cx="2520280" cy="15172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แข่งขัน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ทักษะภาษาไทย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508104" y="1844824"/>
            <a:ext cx="2736304" cy="1584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6600CC"/>
                </a:solidFill>
              </a:rPr>
              <a:t>ประเมินตามตัวชี้วัด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6600CC"/>
                </a:solidFill>
              </a:rPr>
              <a:t>เชิดชูเกียรติ</a:t>
            </a:r>
            <a:endParaRPr lang="th-TH" b="1" dirty="0">
              <a:solidFill>
                <a:srgbClr val="6600CC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508104" y="4504048"/>
            <a:ext cx="2736304" cy="15172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FF0000"/>
                </a:solidFill>
              </a:rPr>
              <a:t>เงินรางวัล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FF0000"/>
                </a:solidFill>
              </a:rPr>
              <a:t>เกียรติบัตร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1" name="ลูกศรขวาท้ายบาก 10"/>
          <p:cNvSpPr/>
          <p:nvPr/>
        </p:nvSpPr>
        <p:spPr>
          <a:xfrm>
            <a:off x="1619672" y="3787900"/>
            <a:ext cx="360040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4" name="ตัวเชื่อมต่อตรง 13"/>
          <p:cNvCxnSpPr/>
          <p:nvPr/>
        </p:nvCxnSpPr>
        <p:spPr>
          <a:xfrm>
            <a:off x="1979712" y="2672916"/>
            <a:ext cx="0" cy="2589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1979712" y="26729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>
            <a:off x="1979712" y="52626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>
            <a:off x="4716016" y="263691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>
            <a:off x="4716016" y="526266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h-TH" sz="5400" b="1" dirty="0" smtClean="0">
                <a:solidFill>
                  <a:srgbClr val="CC00CC"/>
                </a:solidFill>
              </a:rPr>
              <a:t>ยกระดับคุณภาพ </a:t>
            </a:r>
            <a:r>
              <a:rPr lang="en-US" sz="3600" b="1" dirty="0" smtClean="0">
                <a:solidFill>
                  <a:srgbClr val="CC00CC"/>
                </a:solidFill>
              </a:rPr>
              <a:t>PISA</a:t>
            </a:r>
            <a:endParaRPr lang="th-TH" sz="3600" b="1" dirty="0">
              <a:solidFill>
                <a:srgbClr val="CC00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3234680"/>
            <a:ext cx="1872208" cy="13464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rgbClr val="FF0000"/>
                </a:solidFill>
              </a:rPr>
              <a:t>130,000 บาท</a:t>
            </a:r>
            <a:endParaRPr lang="th-TH" sz="3200" b="1" dirty="0">
              <a:solidFill>
                <a:srgbClr val="FF00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27784" y="1340768"/>
            <a:ext cx="2952328" cy="53285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</a:rPr>
              <a:t>กลุ่ม 1 </a:t>
            </a:r>
            <a:r>
              <a:rPr lang="en-US" sz="3200" b="1" dirty="0" smtClean="0">
                <a:solidFill>
                  <a:srgbClr val="0000FF"/>
                </a:solidFill>
              </a:rPr>
              <a:t>&gt; </a:t>
            </a:r>
            <a:r>
              <a:rPr lang="th-TH" sz="3200" b="1" dirty="0" smtClean="0">
                <a:solidFill>
                  <a:srgbClr val="0000FF"/>
                </a:solidFill>
              </a:rPr>
              <a:t>19,000 บาท</a:t>
            </a:r>
          </a:p>
          <a:p>
            <a:pPr algn="ctr"/>
            <a:r>
              <a:rPr lang="th-TH" sz="3200" b="1" dirty="0" smtClean="0">
                <a:solidFill>
                  <a:srgbClr val="0000FF"/>
                </a:solidFill>
              </a:rPr>
              <a:t>กลุ่ม 2 </a:t>
            </a:r>
            <a:r>
              <a:rPr lang="en-US" sz="3200" b="1" dirty="0" smtClean="0">
                <a:solidFill>
                  <a:srgbClr val="0000FF"/>
                </a:solidFill>
              </a:rPr>
              <a:t>&gt; </a:t>
            </a:r>
            <a:r>
              <a:rPr lang="th-TH" sz="3200" b="1" dirty="0" smtClean="0">
                <a:solidFill>
                  <a:srgbClr val="0000FF"/>
                </a:solidFill>
              </a:rPr>
              <a:t>26,600 บาท</a:t>
            </a:r>
          </a:p>
          <a:p>
            <a:pPr algn="ctr"/>
            <a:r>
              <a:rPr lang="th-TH" sz="3200" b="1" dirty="0" smtClean="0">
                <a:solidFill>
                  <a:srgbClr val="0000FF"/>
                </a:solidFill>
              </a:rPr>
              <a:t>กลุ่ม 3 </a:t>
            </a:r>
            <a:r>
              <a:rPr lang="en-US" sz="3200" b="1" dirty="0" smtClean="0">
                <a:solidFill>
                  <a:srgbClr val="0000FF"/>
                </a:solidFill>
              </a:rPr>
              <a:t>&gt; </a:t>
            </a:r>
            <a:r>
              <a:rPr lang="th-TH" sz="3200" b="1" dirty="0" smtClean="0">
                <a:solidFill>
                  <a:srgbClr val="0000FF"/>
                </a:solidFill>
              </a:rPr>
              <a:t>20,900 บาท</a:t>
            </a:r>
          </a:p>
          <a:p>
            <a:pPr algn="ctr"/>
            <a:r>
              <a:rPr lang="th-TH" sz="3200" b="1" dirty="0" smtClean="0">
                <a:solidFill>
                  <a:srgbClr val="0000FF"/>
                </a:solidFill>
              </a:rPr>
              <a:t>กลุ่ม 4 </a:t>
            </a:r>
            <a:r>
              <a:rPr lang="en-US" sz="3200" b="1" dirty="0" smtClean="0">
                <a:solidFill>
                  <a:srgbClr val="0000FF"/>
                </a:solidFill>
              </a:rPr>
              <a:t>&gt; </a:t>
            </a:r>
            <a:r>
              <a:rPr lang="th-TH" sz="3200" b="1" dirty="0" smtClean="0">
                <a:solidFill>
                  <a:srgbClr val="0000FF"/>
                </a:solidFill>
              </a:rPr>
              <a:t>20,900 บาท</a:t>
            </a:r>
          </a:p>
          <a:p>
            <a:pPr algn="ctr"/>
            <a:r>
              <a:rPr lang="th-TH" sz="3200" b="1" dirty="0" smtClean="0">
                <a:solidFill>
                  <a:srgbClr val="0000FF"/>
                </a:solidFill>
              </a:rPr>
              <a:t>กลุ่ม 5 </a:t>
            </a:r>
            <a:r>
              <a:rPr lang="en-US" sz="3200" b="1" dirty="0" smtClean="0">
                <a:solidFill>
                  <a:srgbClr val="0000FF"/>
                </a:solidFill>
              </a:rPr>
              <a:t>&gt; </a:t>
            </a:r>
            <a:r>
              <a:rPr lang="th-TH" sz="3200" b="1" dirty="0" smtClean="0">
                <a:solidFill>
                  <a:srgbClr val="0000FF"/>
                </a:solidFill>
              </a:rPr>
              <a:t>20,900 บาท</a:t>
            </a:r>
          </a:p>
          <a:p>
            <a:pPr algn="ctr"/>
            <a:r>
              <a:rPr lang="th-TH" sz="3200" b="1" dirty="0" smtClean="0">
                <a:solidFill>
                  <a:srgbClr val="0000FF"/>
                </a:solidFill>
              </a:rPr>
              <a:t>กลุ่ม 6 </a:t>
            </a:r>
            <a:r>
              <a:rPr lang="en-US" sz="3200" b="1" dirty="0" smtClean="0">
                <a:solidFill>
                  <a:srgbClr val="0000FF"/>
                </a:solidFill>
              </a:rPr>
              <a:t>&gt; </a:t>
            </a:r>
            <a:r>
              <a:rPr lang="th-TH" sz="3200" b="1" dirty="0" smtClean="0">
                <a:solidFill>
                  <a:srgbClr val="0000FF"/>
                </a:solidFill>
              </a:rPr>
              <a:t>19,000 บาท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endParaRPr lang="th-TH" sz="3200" b="1" dirty="0">
              <a:solidFill>
                <a:srgbClr val="0000FF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084168" y="2897290"/>
            <a:ext cx="1512168" cy="216024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rgbClr val="FF0000"/>
                </a:solidFill>
              </a:rPr>
              <a:t>เตรียม</a:t>
            </a:r>
          </a:p>
          <a:p>
            <a:pPr algn="ctr"/>
            <a:r>
              <a:rPr lang="th-TH" sz="3200" b="1" dirty="0" smtClean="0">
                <a:solidFill>
                  <a:srgbClr val="FF0000"/>
                </a:solidFill>
              </a:rPr>
              <a:t>พร้อมสอบ</a:t>
            </a:r>
          </a:p>
          <a:p>
            <a:pPr algn="ctr"/>
            <a:r>
              <a:rPr lang="en-US" b="1" dirty="0" smtClean="0">
                <a:solidFill>
                  <a:srgbClr val="6600CC"/>
                </a:solidFill>
              </a:rPr>
              <a:t>PISA</a:t>
            </a:r>
          </a:p>
          <a:p>
            <a:pPr algn="ctr"/>
            <a:r>
              <a:rPr lang="en-US" b="1" dirty="0" smtClean="0">
                <a:solidFill>
                  <a:srgbClr val="6600CC"/>
                </a:solidFill>
              </a:rPr>
              <a:t>2561</a:t>
            </a:r>
            <a:endParaRPr lang="th-TH" b="1" dirty="0" smtClean="0">
              <a:solidFill>
                <a:srgbClr val="6600CC"/>
              </a:solidFill>
            </a:endParaRPr>
          </a:p>
          <a:p>
            <a:pPr algn="ctr"/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812360" y="2708920"/>
            <a:ext cx="1130424" cy="26642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รายงานผลภายใน ก.ย.60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8" name="ลูกศรขวาท้ายขีด 7"/>
          <p:cNvSpPr/>
          <p:nvPr/>
        </p:nvSpPr>
        <p:spPr>
          <a:xfrm>
            <a:off x="2138580" y="3665588"/>
            <a:ext cx="489204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ท้ายบาก 8"/>
          <p:cNvSpPr/>
          <p:nvPr/>
        </p:nvSpPr>
        <p:spPr>
          <a:xfrm>
            <a:off x="5580112" y="3556436"/>
            <a:ext cx="504056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ท้ายบาก 9"/>
          <p:cNvSpPr/>
          <p:nvPr/>
        </p:nvSpPr>
        <p:spPr>
          <a:xfrm>
            <a:off x="7596336" y="3556436"/>
            <a:ext cx="28803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19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h-TH" sz="4800" b="1" dirty="0" smtClean="0"/>
              <a:t>ยกผลสัมฤทธิ์ทางการเรียน</a:t>
            </a:r>
            <a:endParaRPr lang="th-TH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76064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3140968"/>
            <a:ext cx="15121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2 ล้าน</a:t>
            </a:r>
            <a:endParaRPr lang="th-TH" sz="40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555776" y="1268760"/>
            <a:ext cx="1872208" cy="10081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PLC </a:t>
            </a:r>
          </a:p>
          <a:p>
            <a:pPr algn="ctr"/>
            <a:r>
              <a:rPr lang="th-TH" b="1" dirty="0" smtClean="0">
                <a:solidFill>
                  <a:schemeClr val="bg2"/>
                </a:solidFill>
              </a:rPr>
              <a:t>ผู้บริหาร</a:t>
            </a:r>
            <a:endParaRPr lang="th-TH" b="1" dirty="0">
              <a:solidFill>
                <a:schemeClr val="bg2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555776" y="2564904"/>
            <a:ext cx="1914606" cy="2592288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2"/>
                </a:solidFill>
              </a:rPr>
              <a:t>จัดสรรให้</a:t>
            </a:r>
          </a:p>
          <a:p>
            <a:pPr algn="ctr"/>
            <a:r>
              <a:rPr lang="th-TH" sz="3200" b="1" dirty="0" smtClean="0">
                <a:solidFill>
                  <a:schemeClr val="bg2"/>
                </a:solidFill>
              </a:rPr>
              <a:t>กลุ่มเป้าหมาย 10 </a:t>
            </a:r>
            <a:r>
              <a:rPr lang="th-TH" sz="3200" b="1" dirty="0" err="1" smtClean="0">
                <a:solidFill>
                  <a:schemeClr val="bg2"/>
                </a:solidFill>
              </a:rPr>
              <a:t>ร.ร.ๆ</a:t>
            </a:r>
            <a:r>
              <a:rPr lang="th-TH" sz="3200" b="1" dirty="0" smtClean="0">
                <a:solidFill>
                  <a:schemeClr val="bg2"/>
                </a:solidFill>
              </a:rPr>
              <a:t>ละ</a:t>
            </a:r>
          </a:p>
          <a:p>
            <a:pPr algn="ctr"/>
            <a:r>
              <a:rPr lang="th-TH" sz="3200" b="1" dirty="0" smtClean="0">
                <a:solidFill>
                  <a:schemeClr val="bg2"/>
                </a:solidFill>
              </a:rPr>
              <a:t>100,000 บาท</a:t>
            </a:r>
            <a:endParaRPr lang="th-TH" sz="3200" b="1" dirty="0">
              <a:solidFill>
                <a:schemeClr val="bg2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992148" y="1268760"/>
            <a:ext cx="1502162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2"/>
                </a:solidFill>
              </a:rPr>
              <a:t>จัดที่ </a:t>
            </a:r>
            <a:r>
              <a:rPr lang="th-TH" b="1" dirty="0" err="1" smtClean="0">
                <a:solidFill>
                  <a:schemeClr val="bg2"/>
                </a:solidFill>
              </a:rPr>
              <a:t>สว</a:t>
            </a:r>
            <a:r>
              <a:rPr lang="th-TH" b="1" dirty="0" smtClean="0">
                <a:solidFill>
                  <a:schemeClr val="bg2"/>
                </a:solidFill>
              </a:rPr>
              <a:t>. 3</a:t>
            </a:r>
            <a:endParaRPr lang="th-TH" b="1" dirty="0">
              <a:solidFill>
                <a:schemeClr val="bg2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55776" y="5445224"/>
            <a:ext cx="1872208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/>
              <a:t>ถอดบทเรียน</a:t>
            </a:r>
            <a:endParaRPr lang="th-TH" sz="36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992148" y="2720683"/>
            <a:ext cx="1748342" cy="1140363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อ่าน เขียน</a:t>
            </a:r>
          </a:p>
          <a:p>
            <a:pPr algn="ctr"/>
            <a:r>
              <a:rPr lang="th-TH" b="1" dirty="0" smtClean="0"/>
              <a:t>คิด วิเคราะห์</a:t>
            </a:r>
            <a:endParaRPr lang="th-TH" b="1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014054" y="4005064"/>
            <a:ext cx="1748342" cy="108012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จัดค่าย ม.2</a:t>
            </a:r>
            <a:endParaRPr lang="th-TH" b="1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014054" y="5460099"/>
            <a:ext cx="1646178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5 กลุ่มสาระ</a:t>
            </a:r>
            <a:endParaRPr lang="th-TH" b="1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7450969" y="5445224"/>
            <a:ext cx="144151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เอกสารเผยแพร่</a:t>
            </a:r>
            <a:endParaRPr lang="th-TH" b="1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236296" y="3292133"/>
            <a:ext cx="1656183" cy="140415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รายงาน</a:t>
            </a:r>
          </a:p>
          <a:p>
            <a:pPr algn="ctr"/>
            <a:r>
              <a:rPr lang="th-TH" b="1" dirty="0" smtClean="0"/>
              <a:t>ภายใน</a:t>
            </a:r>
          </a:p>
          <a:p>
            <a:pPr algn="ctr"/>
            <a:r>
              <a:rPr lang="th-TH" b="1" dirty="0" smtClean="0"/>
              <a:t>ส.ค. 60</a:t>
            </a:r>
            <a:endParaRPr lang="th-TH" b="1" dirty="0"/>
          </a:p>
        </p:txBody>
      </p:sp>
      <p:sp>
        <p:nvSpPr>
          <p:cNvPr id="16" name="ลูกศรขวาท้ายขีด 15"/>
          <p:cNvSpPr/>
          <p:nvPr/>
        </p:nvSpPr>
        <p:spPr>
          <a:xfrm>
            <a:off x="1763688" y="3618730"/>
            <a:ext cx="396044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8" name="ตัวเชื่อมต่อตรง 17"/>
          <p:cNvCxnSpPr/>
          <p:nvPr/>
        </p:nvCxnSpPr>
        <p:spPr>
          <a:xfrm>
            <a:off x="2159732" y="1844824"/>
            <a:ext cx="0" cy="4072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>
            <a:off x="2159732" y="1844824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>
            <a:off x="2159732" y="3861048"/>
            <a:ext cx="396044" cy="20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>
            <a:off x="2159732" y="5902424"/>
            <a:ext cx="396044" cy="14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วงเล็บปีกกาซ้าย 24"/>
          <p:cNvSpPr/>
          <p:nvPr/>
        </p:nvSpPr>
        <p:spPr>
          <a:xfrm>
            <a:off x="4470382" y="3140968"/>
            <a:ext cx="521765" cy="15841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วงเล็บปีกกาขวา 25"/>
          <p:cNvSpPr/>
          <p:nvPr/>
        </p:nvSpPr>
        <p:spPr>
          <a:xfrm>
            <a:off x="6762396" y="3140968"/>
            <a:ext cx="341316" cy="1706487"/>
          </a:xfrm>
          <a:prstGeom prst="rightBrace">
            <a:avLst>
              <a:gd name="adj1" fmla="val 8333"/>
              <a:gd name="adj2" fmla="val 519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4470382" y="1844824"/>
            <a:ext cx="3896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>
            <a:off x="4470382" y="5917299"/>
            <a:ext cx="5217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>
            <a:off x="6740490" y="5917299"/>
            <a:ext cx="5678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1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657</Words>
  <Application>Microsoft Office PowerPoint</Application>
  <PresentationFormat>นำเสนอทางหน้าจอ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ชุดรูปแบบของ Office</vt:lpstr>
      <vt:lpstr>ประชุม  รองผู้อำนวยการโรงเรียน สำนักงานเขตพื้นที่การศึกษามัธยมศึกษา เขต 1 </vt:lpstr>
      <vt:lpstr>โรงเรียนในฝัน</vt:lpstr>
      <vt:lpstr>ห้องสมุด / ส่งเสริมการอ่าน</vt:lpstr>
      <vt:lpstr>ทุกโรงเรียนดำเนินการ</vt:lpstr>
      <vt:lpstr>สวนอนันต์ / มัธยมวัดดาวคนอง</vt:lpstr>
      <vt:lpstr>ลดเวลาเรียน เพิ่มเวลารู้</vt:lpstr>
      <vt:lpstr>ยกระดับคุณภาพการเรียนการสอนภาษาไทย</vt:lpstr>
      <vt:lpstr>ยกระดับคุณภาพ PISA</vt:lpstr>
      <vt:lpstr>ยกผลสัมฤทธิ์ทางการเรียน</vt:lpstr>
      <vt:lpstr>STEM EDUCATION</vt:lpstr>
      <vt:lpstr>การคิดเลขเร็ว (เวทคณิต)</vt:lpstr>
      <vt:lpstr>การพัฒนาคุณภาพการศึกษาเรียนร่วม</vt:lpstr>
      <vt:lpstr>โรงเรียนคุณธรรม</vt:lpstr>
      <vt:lpstr>โรงเรียนสุจริต</vt:lpstr>
      <vt:lpstr>การพัฒนาการเรียนการสอนสังคมฯ</vt:lpstr>
      <vt:lpstr>โรงเรียนประชารัฐ</vt:lpstr>
      <vt:lpstr>การศึกษาสู่ประชาคมอาเซียน ( 115,000 บาท)</vt:lpstr>
      <vt:lpstr>ศาสตร์พระราชา 95,000 บาท</vt:lpstr>
      <vt:lpstr>โรงเรียนมาตรฐานสากล งบประมาณ1,190,000 บาท</vt:lpstr>
      <vt:lpstr>ประกันคุณภาพการศึกษา  งบประมาณ  46,900  บาท</vt:lpstr>
      <vt:lpstr>การส่งเสริมการเรียนการสอนภาษาอังกฤษ</vt:lpstr>
      <vt:lpstr>การคัดเลือกครูต้นแบบ การจัดการศึกษาบูรณาการทักษะชีวิต</vt:lpstr>
    </vt:vector>
  </TitlesOfParts>
  <Company>OBEC55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  รองผู้อำนวยการโรงเรียน สำนักงานเขตพื้นที่การศึกษามัธยมศึกษา เขต 1</dc:title>
  <dc:creator>Teacher</dc:creator>
  <cp:lastModifiedBy>Teacher</cp:lastModifiedBy>
  <cp:revision>26</cp:revision>
  <dcterms:created xsi:type="dcterms:W3CDTF">2017-06-05T02:19:18Z</dcterms:created>
  <dcterms:modified xsi:type="dcterms:W3CDTF">2017-06-05T08:05:35Z</dcterms:modified>
</cp:coreProperties>
</file>