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</p:sldMasterIdLst>
  <p:notesMasterIdLst>
    <p:notesMasterId r:id="rId89"/>
  </p:notesMasterIdLst>
  <p:handoutMasterIdLst>
    <p:handoutMasterId r:id="rId90"/>
  </p:handoutMasterIdLst>
  <p:sldIdLst>
    <p:sldId id="257" r:id="rId20"/>
    <p:sldId id="270" r:id="rId21"/>
    <p:sldId id="263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65" r:id="rId31"/>
    <p:sldId id="280" r:id="rId32"/>
    <p:sldId id="271" r:id="rId33"/>
    <p:sldId id="285" r:id="rId34"/>
    <p:sldId id="269" r:id="rId35"/>
    <p:sldId id="286" r:id="rId36"/>
    <p:sldId id="283" r:id="rId37"/>
    <p:sldId id="284" r:id="rId38"/>
    <p:sldId id="267" r:id="rId39"/>
    <p:sldId id="268" r:id="rId40"/>
    <p:sldId id="288" r:id="rId41"/>
    <p:sldId id="289" r:id="rId42"/>
    <p:sldId id="287" r:id="rId43"/>
    <p:sldId id="290" r:id="rId44"/>
    <p:sldId id="292" r:id="rId45"/>
    <p:sldId id="293" r:id="rId46"/>
    <p:sldId id="294" r:id="rId47"/>
    <p:sldId id="334" r:id="rId48"/>
    <p:sldId id="296" r:id="rId49"/>
    <p:sldId id="297" r:id="rId50"/>
    <p:sldId id="298" r:id="rId51"/>
    <p:sldId id="299" r:id="rId52"/>
    <p:sldId id="302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38" r:id="rId62"/>
    <p:sldId id="313" r:id="rId63"/>
    <p:sldId id="300" r:id="rId64"/>
    <p:sldId id="301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35" r:id="rId75"/>
    <p:sldId id="324" r:id="rId76"/>
    <p:sldId id="325" r:id="rId77"/>
    <p:sldId id="326" r:id="rId78"/>
    <p:sldId id="327" r:id="rId79"/>
    <p:sldId id="328" r:id="rId80"/>
    <p:sldId id="329" r:id="rId81"/>
    <p:sldId id="339" r:id="rId82"/>
    <p:sldId id="330" r:id="rId83"/>
    <p:sldId id="331" r:id="rId84"/>
    <p:sldId id="332" r:id="rId85"/>
    <p:sldId id="333" r:id="rId86"/>
    <p:sldId id="336" r:id="rId87"/>
    <p:sldId id="337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slide" Target="slides/slide57.xml"/><Relationship Id="rId84" Type="http://schemas.openxmlformats.org/officeDocument/2006/relationships/slide" Target="slides/slide65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87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90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88" Type="http://schemas.openxmlformats.org/officeDocument/2006/relationships/slide" Target="slides/slide69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A295-499F-4119-8CC2-4B5851E03FB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76C24-9F4E-497F-8E02-532935EE8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99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C2E90-351C-4B2E-9761-FFBBA40FBB4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287E4-BB3D-4B38-9DA3-D01BFC83A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19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D6E32-5712-4BDE-A162-94A55ED08D80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27C4E-3D2B-44CD-8031-6514E26D21A9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40C8-74BE-4FC8-A040-BCB1AB9BFEEC}" type="slidenum">
              <a:rPr lang="th-TH" smtClean="0"/>
              <a:pPr/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40C8-74BE-4FC8-A040-BCB1AB9BFEEC}" type="slidenum">
              <a:rPr lang="th-TH" smtClean="0"/>
              <a:pPr/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40C8-74BE-4FC8-A040-BCB1AB9BFEEC}" type="slidenum">
              <a:rPr lang="th-TH" smtClean="0"/>
              <a:pPr/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40C8-74BE-4FC8-A040-BCB1AB9BFEEC}" type="slidenum">
              <a:rPr lang="th-TH" smtClean="0"/>
              <a:pPr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40C8-74BE-4FC8-A040-BCB1AB9BFEEC}" type="slidenum">
              <a:rPr lang="th-TH" smtClean="0"/>
              <a:pPr/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40C8-74BE-4FC8-A040-BCB1AB9BFEEC}" type="slidenum">
              <a:rPr lang="th-TH" smtClean="0"/>
              <a:pPr/>
              <a:t>40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40C8-74BE-4FC8-A040-BCB1AB9BFEEC}" type="slidenum">
              <a:rPr lang="th-TH" smtClean="0"/>
              <a:pPr/>
              <a:t>41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D6E32-5712-4BDE-A162-94A55ED08D80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D6E32-5712-4BDE-A162-94A55ED08D80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D6E32-5712-4BDE-A162-94A55ED08D80}" type="slidenum">
              <a:rPr lang="th-TH" smtClean="0"/>
              <a:pPr>
                <a:defRPr/>
              </a:pPr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D6E32-5712-4BDE-A162-94A55ED08D80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D6E32-5712-4BDE-A162-94A55ED08D80}" type="slidenum">
              <a:rPr lang="th-TH" smtClean="0"/>
              <a:pPr>
                <a:defRPr/>
              </a:pPr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BCA6F9-F427-42F8-AB46-6ABB98EE3C12}" type="slidenum">
              <a:rPr lang="en-US" smtClean="0"/>
              <a:pPr/>
              <a:t>26</a:t>
            </a:fld>
            <a:endParaRPr lang="th-TH" smtClean="0"/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4228E7-C548-4FF3-B809-6CFAACA02115}" type="slidenum">
              <a:rPr lang="en-US" smtClean="0"/>
              <a:pPr/>
              <a:t>27</a:t>
            </a:fld>
            <a:endParaRPr lang="th-TH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08D8CF-4A7B-4802-ACDB-F9FB26503CE6}" type="slidenum">
              <a:rPr lang="en-US" smtClean="0"/>
              <a:pPr/>
              <a:t>30</a:t>
            </a:fld>
            <a:endParaRPr lang="th-TH" smtClean="0"/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สี่เหลี่ยมผืนผ้า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สี่เหลี่ยมผืนผ้า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แทน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20" name="ตัวแทน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สี่เหลี่ยมผืนผ้า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สี่เหลี่ยมผืนผ้า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แทน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689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839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878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877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032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862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346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376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868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216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495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8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สี่เหลี่ยมผืนผ้า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สี่เหลี่ยมผืนผ้า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สี่เหลี่ยมผืนผ้า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สี่เหลี่ยมผืนผ้า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46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2B1B0E8-BD91-4277-9433-387377755DEE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08FEFB-2161-44B0-94E3-A2CDE9F39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034146"/>
            <a:ext cx="7772400" cy="1780108"/>
          </a:xfrm>
        </p:spPr>
        <p:txBody>
          <a:bodyPr>
            <a:normAutofit/>
          </a:bodyPr>
          <a:lstStyle/>
          <a:p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นโยบายการจัดการเรียนการสอนประวัติศาสตร์และหน้าที่พลเมือง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458200" cy="25146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h-TH" sz="4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สำนักงานเขตพื้นที่การศึกษามัธยมศึกษาเขต 1             25 สิงหาคม 2557</a:t>
            </a:r>
            <a:endParaRPr lang="en-US" sz="4000" b="1" dirty="0">
              <a:ln w="50800"/>
              <a:solidFill>
                <a:schemeClr val="accent2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1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8006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จาก </a:t>
            </a:r>
            <a:r>
              <a:rPr lang="th-TH" sz="48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“แนวปฏิบัติที่สอดคล้องกับนโยบายการจัดการเรียนการสอนประวัติศาสตร์และหน้าที่พลเมือง</a:t>
            </a:r>
            <a:r>
              <a:rPr lang="th-TH" sz="48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” 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ส่งผลต่อองค์ประกอบ และกระบวนการพัฒนาหลักสูตรสถานศึกษาของท่านในเรื่องใดบ้าง?</a:t>
            </a:r>
            <a:endParaRPr lang="en-US" sz="4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68580" indent="0">
              <a:buNone/>
            </a:pPr>
            <a:endParaRPr lang="en-US" sz="4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4103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th-TH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เอกสารอ้างอิง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13413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anee\Desktop\p41211061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8640"/>
            <a:ext cx="5486400" cy="6336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2434053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ดร.ชาติ\2_Pag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8640"/>
            <a:ext cx="5257800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56390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562600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5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43000" y="1371600"/>
            <a:ext cx="7010400" cy="48006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หลักสูตรสถานศึกษานี้ มี</a:t>
            </a:r>
            <a:r>
              <a:rPr lang="th-TH" sz="48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องค์ประกอบ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ครบถ้วนหรือไม่?</a:t>
            </a:r>
            <a:endParaRPr lang="en-US" sz="4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2747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142849" y="4357695"/>
            <a:ext cx="5500727" cy="2286016"/>
          </a:xfrm>
          <a:prstGeom prst="rect">
            <a:avLst/>
          </a:prstGeom>
          <a:solidFill>
            <a:srgbClr val="5B96B1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Rectangle 95"/>
          <p:cNvSpPr/>
          <p:nvPr/>
        </p:nvSpPr>
        <p:spPr>
          <a:xfrm>
            <a:off x="142849" y="714358"/>
            <a:ext cx="5500727" cy="2857520"/>
          </a:xfrm>
          <a:prstGeom prst="rect">
            <a:avLst/>
          </a:prstGeom>
          <a:solidFill>
            <a:srgbClr val="5B96B1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48"/>
          <p:cNvGrpSpPr/>
          <p:nvPr/>
        </p:nvGrpSpPr>
        <p:grpSpPr>
          <a:xfrm>
            <a:off x="285720" y="214291"/>
            <a:ext cx="5143536" cy="6286544"/>
            <a:chOff x="428596" y="428604"/>
            <a:chExt cx="5143536" cy="6286544"/>
          </a:xfrm>
        </p:grpSpPr>
        <p:sp>
          <p:nvSpPr>
            <p:cNvPr id="5" name="Rectangle 4"/>
            <p:cNvSpPr/>
            <p:nvPr/>
          </p:nvSpPr>
          <p:spPr>
            <a:xfrm>
              <a:off x="2500298" y="3370441"/>
              <a:ext cx="3000396" cy="35014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1800" b="1" dirty="0" smtClean="0">
                  <a:solidFill>
                    <a:schemeClr val="tx1"/>
                  </a:solidFill>
                </a:rPr>
                <a:t>เกณฑ์การวัดประเมินผลและจบหลักสูตร</a:t>
              </a:r>
              <a:endParaRPr lang="th-TH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71604" y="928670"/>
              <a:ext cx="3000396" cy="4286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</a:rPr>
                <a:t>หลักสูตรสถานศึกษา</a:t>
              </a:r>
              <a:endParaRPr lang="th-TH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3000364" y="825638"/>
              <a:ext cx="129997" cy="201435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6404" y="1400564"/>
              <a:ext cx="5105728" cy="357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กำหนดวิสัยทัศน์  / สมรรถนะสำคัญ / คุณลักษณะอันพึงประสงค์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17"/>
            <p:cNvGrpSpPr/>
            <p:nvPr/>
          </p:nvGrpSpPr>
          <p:grpSpPr>
            <a:xfrm>
              <a:off x="610109" y="2076307"/>
              <a:ext cx="4929222" cy="928694"/>
              <a:chOff x="714348" y="3071810"/>
              <a:chExt cx="4929222" cy="92869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14348" y="3071810"/>
                <a:ext cx="4929222" cy="3571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h-TH" sz="2000" b="1" dirty="0" smtClean="0">
                    <a:solidFill>
                      <a:schemeClr val="tx1"/>
                    </a:solidFill>
                  </a:rPr>
                  <a:t>กำหนดโครงสร้างหลักสูตรสถานศึกษา</a:t>
                </a: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14348" y="3429000"/>
                <a:ext cx="1357322" cy="57150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 smtClean="0">
                    <a:solidFill>
                      <a:schemeClr val="tx1"/>
                    </a:solidFill>
                  </a:rPr>
                  <a:t>เวลาเรียน</a:t>
                </a: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71670" y="3429000"/>
                <a:ext cx="1857388" cy="57150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b="1" dirty="0" smtClean="0">
                    <a:solidFill>
                      <a:schemeClr val="tx1"/>
                    </a:solidFill>
                  </a:rPr>
                  <a:t>รายวิชาพื้นฐาน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29058" y="3429000"/>
                <a:ext cx="1714512" cy="57150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b="1" dirty="0" smtClean="0">
                    <a:solidFill>
                      <a:schemeClr val="tx1"/>
                    </a:solidFill>
                  </a:rPr>
                  <a:t>กิจกรรม           พัฒนาผู้เรียน</a:t>
                </a:r>
                <a:endParaRPr lang="th-TH" sz="18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rot="5400000">
              <a:off x="2965439" y="1889875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929720" y="3071810"/>
              <a:ext cx="142082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00166" y="3143248"/>
              <a:ext cx="328614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4679951" y="3249611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1393803" y="3249611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734402" y="428604"/>
              <a:ext cx="2643206" cy="35719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ศึกษาข้อมูลที่เกี่ยวข้อง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96" y="3376277"/>
              <a:ext cx="1928826" cy="357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1800" b="1" dirty="0" smtClean="0">
                  <a:solidFill>
                    <a:schemeClr val="tx1"/>
                  </a:solidFill>
                </a:rPr>
                <a:t>คำอธิบายรายวิชา</a:t>
              </a:r>
              <a:endParaRPr lang="th-TH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961727" y="3786190"/>
              <a:ext cx="110075" cy="158169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40172" y="4032098"/>
              <a:ext cx="3546142" cy="357190"/>
            </a:xfrm>
            <a:prstGeom prst="rect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นำเสนอคณะกรรมการสถานศึกษา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2967563" y="4434968"/>
              <a:ext cx="117118" cy="175677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8668" y="4572008"/>
              <a:ext cx="4714908" cy="4286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</a:rPr>
                <a:t>ใช้หลักสูตรสถานศึกษา (ระดับชั้นเรียน)</a:t>
              </a:r>
              <a:endParaRPr lang="th-TH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00166" y="5072074"/>
              <a:ext cx="3071834" cy="357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จัดทำโครงสร้างรายวิชา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1538" y="5669336"/>
              <a:ext cx="3929090" cy="357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ออกแบบหน่วยการเรียนรู้ / จัดการเรียนการสอน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2987485" y="6097964"/>
              <a:ext cx="117118" cy="175677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85852" y="6357958"/>
              <a:ext cx="3546142" cy="357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วิจัย ติดตามประเมินผลการใช้หลักสูตร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>
              <a:off x="2926802" y="5535627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6000765" y="285729"/>
            <a:ext cx="2643207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หลักสูตรแกนกลาง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00765" y="714357"/>
            <a:ext cx="2643207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กรอบหลักสูตรระดับท้องถิ่น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00765" y="1142984"/>
            <a:ext cx="2643207" cy="6429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บริบท ความต้องการของ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สถานศึกษา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4260494" y="357168"/>
            <a:ext cx="1740271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965703" y="964388"/>
            <a:ext cx="1213652" cy="79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72135" y="1571613"/>
            <a:ext cx="42862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43574" y="928671"/>
            <a:ext cx="357191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 rot="5400000">
            <a:off x="6429389" y="3571877"/>
            <a:ext cx="2143140" cy="42862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ปรับปรุงพัฒนา</a:t>
            </a:r>
          </a:p>
        </p:txBody>
      </p:sp>
      <p:cxnSp>
        <p:nvCxnSpPr>
          <p:cNvPr id="74" name="Straight Connector 73"/>
          <p:cNvCxnSpPr>
            <a:endCxn id="72" idx="3"/>
          </p:cNvCxnSpPr>
          <p:nvPr/>
        </p:nvCxnSpPr>
        <p:spPr>
          <a:xfrm rot="5400000" flipH="1" flipV="1">
            <a:off x="6750860" y="5607861"/>
            <a:ext cx="150019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714877" y="6357960"/>
            <a:ext cx="2786083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0800000">
            <a:off x="5643569" y="2857497"/>
            <a:ext cx="1643075" cy="15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234558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357950" y="214290"/>
            <a:ext cx="2643206" cy="4286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หลักสูตรแกนกลาง</a:t>
            </a:r>
            <a:endParaRPr lang="th-TH" sz="2400" b="1" dirty="0">
              <a:solidFill>
                <a:schemeClr val="tx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57950" y="714356"/>
            <a:ext cx="2643206" cy="8572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กรอบหลักสูตรระดับท้องถิ่น</a:t>
            </a:r>
            <a:endParaRPr lang="th-TH" sz="2800" b="1" dirty="0">
              <a:solidFill>
                <a:schemeClr val="tx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57950" y="1643050"/>
            <a:ext cx="2643206" cy="8572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บริบท ความต้องการของ</a:t>
            </a:r>
          </a:p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สถานศึกษา</a:t>
            </a:r>
            <a:endParaRPr lang="th-TH" sz="2400" b="1" dirty="0" smtClean="0">
              <a:solidFill>
                <a:schemeClr val="tx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500694" y="357166"/>
            <a:ext cx="81157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0" y="0"/>
            <a:ext cx="6072198" cy="6858000"/>
            <a:chOff x="142844" y="16089"/>
            <a:chExt cx="6072198" cy="4731596"/>
          </a:xfrm>
        </p:grpSpPr>
        <p:sp>
          <p:nvSpPr>
            <p:cNvPr id="96" name="Rectangle 95"/>
            <p:cNvSpPr/>
            <p:nvPr/>
          </p:nvSpPr>
          <p:spPr>
            <a:xfrm>
              <a:off x="142844" y="755389"/>
              <a:ext cx="6072198" cy="3227409"/>
            </a:xfrm>
            <a:prstGeom prst="rect">
              <a:avLst/>
            </a:prstGeom>
            <a:solidFill>
              <a:srgbClr val="5B96B1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57456" y="3515505"/>
              <a:ext cx="3357586" cy="4766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LilyUPC" panose="020B0604020202020204" pitchFamily="34" charset="-34"/>
                  <a:cs typeface="LilyUPC" panose="020B0604020202020204" pitchFamily="34" charset="-34"/>
                </a:rPr>
                <a:t>เกณฑ์การวัดประเมินผลและ          จบหลักสูตร</a:t>
              </a:r>
              <a:endParaRPr lang="th-TH" sz="2400" b="1" dirty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1440" y="714357"/>
              <a:ext cx="5072098" cy="435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4400" b="1" dirty="0" smtClean="0">
                  <a:solidFill>
                    <a:schemeClr val="tx1"/>
                  </a:solidFill>
                  <a:latin typeface="LilyUPC" panose="020B0604020202020204" pitchFamily="34" charset="-34"/>
                  <a:cs typeface="LilyUPC" panose="020B0604020202020204" pitchFamily="34" charset="-34"/>
                </a:rPr>
                <a:t>หลักสูตรสถานศึกษา</a:t>
              </a:r>
              <a:endParaRPr lang="th-TH" sz="4400" b="1" dirty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2857488" y="611324"/>
              <a:ext cx="142844" cy="94777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2844" y="1225275"/>
              <a:ext cx="6000760" cy="5651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LilyUPC" panose="020B0604020202020204" pitchFamily="34" charset="-34"/>
                  <a:cs typeface="LilyUPC" panose="020B0604020202020204" pitchFamily="34" charset="-34"/>
                </a:rPr>
                <a:t>กำหนดวิสัยทัศน์ / คุณลักษณะอันพึงประสงค์ /      สมรรถนะสำคัญ</a:t>
              </a:r>
              <a:endParaRPr lang="th-TH" sz="2800" b="1" dirty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endParaRPr>
            </a:p>
          </p:txBody>
        </p:sp>
        <p:grpSp>
          <p:nvGrpSpPr>
            <p:cNvPr id="3" name="Group 17"/>
            <p:cNvGrpSpPr/>
            <p:nvPr/>
          </p:nvGrpSpPr>
          <p:grpSpPr>
            <a:xfrm>
              <a:off x="357126" y="1861993"/>
              <a:ext cx="5857916" cy="1140686"/>
              <a:chOff x="604241" y="3071810"/>
              <a:chExt cx="5857916" cy="114068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04241" y="3071810"/>
                <a:ext cx="5643601" cy="3571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h-TH" sz="2800" b="1" dirty="0" smtClean="0">
                    <a:solidFill>
                      <a:schemeClr val="tx1"/>
                    </a:solidFill>
                    <a:latin typeface="LilyUPC" panose="020B0604020202020204" pitchFamily="34" charset="-34"/>
                    <a:cs typeface="LilyUPC" panose="020B0604020202020204" pitchFamily="34" charset="-34"/>
                  </a:rPr>
                  <a:t>กำหนดโครงสร้างหลักสูตรสถานศึกษา</a:t>
                </a:r>
                <a:endParaRPr lang="th-TH" sz="2800" b="1" dirty="0">
                  <a:solidFill>
                    <a:schemeClr val="tx1"/>
                  </a:solidFill>
                  <a:latin typeface="LilyUPC" panose="020B0604020202020204" pitchFamily="34" charset="-34"/>
                  <a:cs typeface="LilyUPC" panose="020B0604020202020204" pitchFamily="34" charset="-34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4241" y="3640992"/>
                <a:ext cx="1500198" cy="57150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LilyUPC" panose="020B0604020202020204" pitchFamily="34" charset="-34"/>
                    <a:cs typeface="LilyUPC" panose="020B0604020202020204" pitchFamily="34" charset="-34"/>
                  </a:rPr>
                  <a:t>เวลาเรียน</a:t>
                </a:r>
                <a:endParaRPr lang="th-TH" sz="3200" b="1" dirty="0">
                  <a:solidFill>
                    <a:schemeClr val="tx1"/>
                  </a:solidFill>
                  <a:latin typeface="LilyUPC" panose="020B0604020202020204" pitchFamily="34" charset="-34"/>
                  <a:cs typeface="LilyUPC" panose="020B0604020202020204" pitchFamily="34" charset="-34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04439" y="3640992"/>
                <a:ext cx="2428892" cy="57150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LilyUPC" panose="020B0604020202020204" pitchFamily="34" charset="-34"/>
                    <a:cs typeface="LilyUPC" panose="020B0604020202020204" pitchFamily="34" charset="-34"/>
                  </a:rPr>
                  <a:t>รายวิชาพื้นฐาน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33331" y="3640992"/>
                <a:ext cx="1928826" cy="57150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LilyUPC" panose="020B0604020202020204" pitchFamily="34" charset="-34"/>
                    <a:cs typeface="LilyUPC" panose="020B0604020202020204" pitchFamily="34" charset="-34"/>
                  </a:rPr>
                  <a:t>กิจกรรม           พัฒนาผู้เรียน</a:t>
                </a:r>
                <a:endParaRPr lang="th-TH" sz="3200" b="1" dirty="0">
                  <a:solidFill>
                    <a:schemeClr val="tx1"/>
                  </a:solidFill>
                  <a:latin typeface="LilyUPC" panose="020B0604020202020204" pitchFamily="34" charset="-34"/>
                  <a:cs typeface="LilyUPC" panose="020B0604020202020204" pitchFamily="34" charset="-34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rot="5400000">
              <a:off x="2786812" y="3093272"/>
              <a:ext cx="142082" cy="7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57258" y="3219780"/>
              <a:ext cx="328614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4537043" y="3326143"/>
              <a:ext cx="21431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1250895" y="3326143"/>
              <a:ext cx="21431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85688" y="16089"/>
              <a:ext cx="5357850" cy="555391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4000" b="1" dirty="0" smtClean="0">
                  <a:solidFill>
                    <a:schemeClr val="tx1"/>
                  </a:solidFill>
                  <a:latin typeface="LilyUPC" panose="020B0604020202020204" pitchFamily="34" charset="-34"/>
                  <a:cs typeface="LilyUPC" panose="020B0604020202020204" pitchFamily="34" charset="-34"/>
                </a:rPr>
                <a:t>ศึกษาข้อมูลที่เกี่ยวข้อง</a:t>
              </a:r>
              <a:endParaRPr lang="th-TH" sz="4000" b="1" dirty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2844" y="3515506"/>
              <a:ext cx="2643174" cy="4766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LilyUPC" panose="020B0604020202020204" pitchFamily="34" charset="-34"/>
                  <a:cs typeface="LilyUPC" panose="020B0604020202020204" pitchFamily="34" charset="-34"/>
                </a:rPr>
                <a:t>คำอธิบายรายวิชา</a:t>
              </a:r>
              <a:endParaRPr lang="th-TH" sz="3200" b="1" dirty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854538" y="4032345"/>
              <a:ext cx="110075" cy="158169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8564" y="4205536"/>
              <a:ext cx="5572164" cy="357190"/>
            </a:xfrm>
            <a:prstGeom prst="rect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LilyUPC" panose="020B0604020202020204" pitchFamily="34" charset="-34"/>
                  <a:cs typeface="LilyUPC" panose="020B0604020202020204" pitchFamily="34" charset="-34"/>
                </a:rPr>
                <a:t>นำเสนอคณะกรรมการสถานศึกษา</a:t>
              </a:r>
              <a:endParaRPr lang="th-TH" sz="3200" b="1" dirty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2857488" y="4572008"/>
              <a:ext cx="117118" cy="175677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5560880" y="844989"/>
              <a:ext cx="116544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6000760" y="2071678"/>
            <a:ext cx="285752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72198" y="1142984"/>
            <a:ext cx="35719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 rot="5400000">
            <a:off x="6822706" y="3750062"/>
            <a:ext cx="2428074" cy="78581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ปรับปรุงพัฒนา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rot="10800000">
            <a:off x="6143636" y="3357562"/>
            <a:ext cx="1428760" cy="15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Down Arrow 68"/>
          <p:cNvSpPr/>
          <p:nvPr/>
        </p:nvSpPr>
        <p:spPr>
          <a:xfrm>
            <a:off x="2643174" y="3214686"/>
            <a:ext cx="142876" cy="21431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4" name="Straight Connector 103"/>
          <p:cNvCxnSpPr/>
          <p:nvPr/>
        </p:nvCxnSpPr>
        <p:spPr>
          <a:xfrm rot="16200000" flipH="1">
            <a:off x="7321966" y="6107503"/>
            <a:ext cx="1500995" cy="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012083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914400"/>
            <a:ext cx="7391400" cy="5334000"/>
          </a:xfrm>
        </p:spPr>
        <p:txBody>
          <a:bodyPr>
            <a:normAutofit/>
          </a:bodyPr>
          <a:lstStyle/>
          <a:p>
            <a:pPr lvl="1"/>
            <a:r>
              <a:rPr lang="en-US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องค์ประกอบ</a:t>
            </a: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และ </a:t>
            </a:r>
          </a:p>
          <a:p>
            <a:pPr marL="365760" lvl="1" indent="0">
              <a:buNone/>
            </a:pP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กระบวนการพัฒนา</a:t>
            </a: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หลักสูตรสถานศึกษาเป็นอย่างไร?</a:t>
            </a:r>
          </a:p>
          <a:p>
            <a:pPr marL="0" indent="0" algn="ctr">
              <a:buNone/>
            </a:pPr>
            <a:endParaRPr lang="th-TH" sz="1800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ctr">
              <a:buNone/>
            </a:pPr>
            <a:r>
              <a:rPr lang="th-TH" sz="4400" b="1" dirty="0" smtClean="0">
                <a:solidFill>
                  <a:srgbClr val="006C3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(เอกสารแนวทางการบริหารจัดการหลักสูตรฯ หน้า 53)</a:t>
            </a:r>
            <a:endParaRPr lang="en-US" sz="4400" b="1" dirty="0">
              <a:solidFill>
                <a:srgbClr val="006C3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2357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142849" y="4357695"/>
            <a:ext cx="5500727" cy="2286016"/>
          </a:xfrm>
          <a:prstGeom prst="rect">
            <a:avLst/>
          </a:prstGeom>
          <a:solidFill>
            <a:srgbClr val="5B96B1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Rectangle 95"/>
          <p:cNvSpPr/>
          <p:nvPr/>
        </p:nvSpPr>
        <p:spPr>
          <a:xfrm>
            <a:off x="142849" y="714358"/>
            <a:ext cx="5500727" cy="2857520"/>
          </a:xfrm>
          <a:prstGeom prst="rect">
            <a:avLst/>
          </a:prstGeom>
          <a:solidFill>
            <a:srgbClr val="5B96B1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48"/>
          <p:cNvGrpSpPr/>
          <p:nvPr/>
        </p:nvGrpSpPr>
        <p:grpSpPr>
          <a:xfrm>
            <a:off x="285720" y="214291"/>
            <a:ext cx="5143536" cy="6286544"/>
            <a:chOff x="428596" y="428604"/>
            <a:chExt cx="5143536" cy="6286544"/>
          </a:xfrm>
        </p:grpSpPr>
        <p:sp>
          <p:nvSpPr>
            <p:cNvPr id="5" name="Rectangle 4"/>
            <p:cNvSpPr/>
            <p:nvPr/>
          </p:nvSpPr>
          <p:spPr>
            <a:xfrm>
              <a:off x="2500298" y="3370441"/>
              <a:ext cx="3000396" cy="35014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1800" b="1" dirty="0" smtClean="0">
                  <a:solidFill>
                    <a:schemeClr val="tx1"/>
                  </a:solidFill>
                </a:rPr>
                <a:t>เกณฑ์การวัดประเมินผลและจบหลักสูตร</a:t>
              </a:r>
              <a:endParaRPr lang="th-TH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71604" y="928670"/>
              <a:ext cx="3000396" cy="4286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</a:rPr>
                <a:t>หลักสูตรสถานศึกษา</a:t>
              </a:r>
              <a:endParaRPr lang="th-TH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3000364" y="825638"/>
              <a:ext cx="129997" cy="201435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6404" y="1400564"/>
              <a:ext cx="5105728" cy="357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กำหนดวิสัยทัศน์  / สมรรถนะสำคัญ / คุณลักษณะอันพึงประสงค์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17"/>
            <p:cNvGrpSpPr/>
            <p:nvPr/>
          </p:nvGrpSpPr>
          <p:grpSpPr>
            <a:xfrm>
              <a:off x="610109" y="2076307"/>
              <a:ext cx="4929222" cy="928694"/>
              <a:chOff x="714348" y="3071810"/>
              <a:chExt cx="4929222" cy="92869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14348" y="3071810"/>
                <a:ext cx="4929222" cy="3571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h-TH" sz="2000" b="1" dirty="0" smtClean="0">
                    <a:solidFill>
                      <a:schemeClr val="tx1"/>
                    </a:solidFill>
                  </a:rPr>
                  <a:t>กำหนดโครงสร้างหลักสูตรสถานศึกษา</a:t>
                </a: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14348" y="3429000"/>
                <a:ext cx="1357322" cy="57150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 smtClean="0">
                    <a:solidFill>
                      <a:schemeClr val="tx1"/>
                    </a:solidFill>
                  </a:rPr>
                  <a:t>เวลาเรียน</a:t>
                </a: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71670" y="3429000"/>
                <a:ext cx="1857388" cy="57150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h-TH" sz="1800" b="1" dirty="0" smtClean="0">
                    <a:solidFill>
                      <a:schemeClr val="tx1"/>
                    </a:solidFill>
                  </a:rPr>
                  <a:t>รายวิชาพื้นฐาน / </a:t>
                </a:r>
              </a:p>
              <a:p>
                <a:pPr algn="ctr"/>
                <a:r>
                  <a:rPr lang="th-TH" sz="1800" b="1" dirty="0" smtClean="0">
                    <a:solidFill>
                      <a:schemeClr val="tx1"/>
                    </a:solidFill>
                  </a:rPr>
                  <a:t>เพิ่มเติม</a:t>
                </a:r>
                <a:endParaRPr lang="th-TH" sz="1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29058" y="3429000"/>
                <a:ext cx="1714512" cy="57150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b="1" dirty="0" smtClean="0">
                    <a:solidFill>
                      <a:schemeClr val="tx1"/>
                    </a:solidFill>
                  </a:rPr>
                  <a:t>กิจกรรม           พัฒนาผู้เรียน</a:t>
                </a:r>
                <a:endParaRPr lang="th-TH" sz="18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rot="5400000">
              <a:off x="2965439" y="1889875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929720" y="3071810"/>
              <a:ext cx="142082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00166" y="3143248"/>
              <a:ext cx="328614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4679951" y="3249611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1393803" y="3249611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734402" y="428604"/>
              <a:ext cx="2643206" cy="35719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ศึกษาข้อมูลที่เกี่ยวข้อง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8596" y="3376277"/>
              <a:ext cx="1928826" cy="357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1800" b="1" dirty="0" smtClean="0">
                  <a:solidFill>
                    <a:schemeClr val="tx1"/>
                  </a:solidFill>
                </a:rPr>
                <a:t>คำอธิบายรายวิชา</a:t>
              </a:r>
              <a:endParaRPr lang="th-TH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961727" y="3786190"/>
              <a:ext cx="110075" cy="158169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40172" y="4032098"/>
              <a:ext cx="3546142" cy="357190"/>
            </a:xfrm>
            <a:prstGeom prst="rect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นำเสนอคณะกรรมการสถานศึกษา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2967563" y="4434968"/>
              <a:ext cx="117118" cy="175677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8668" y="4572008"/>
              <a:ext cx="4714908" cy="4286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</a:rPr>
                <a:t>ใช้หลักสูตรสถานศึกษา (ระดับชั้นเรียน)</a:t>
              </a:r>
              <a:endParaRPr lang="th-TH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00166" y="5072074"/>
              <a:ext cx="3071834" cy="357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จัดทำโครงสร้างรายวิชา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1538" y="5669336"/>
              <a:ext cx="3929090" cy="357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ออกแบบหน่วยการเรียนรู้ / จัดการเรียนการสอน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2987485" y="6097964"/>
              <a:ext cx="117118" cy="175677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85852" y="6357958"/>
              <a:ext cx="3546142" cy="35719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วิจัย ติดตามประเมินผลการใช้หลักสูตร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>
              <a:off x="2926802" y="5535627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6000765" y="285729"/>
            <a:ext cx="2643207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หลักสูตรแกนกลาง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00765" y="714357"/>
            <a:ext cx="2643207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กรอบหลักสูตรระดับท้องถิ่น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00765" y="1142984"/>
            <a:ext cx="2643207" cy="6429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บริบท ความต้องการของ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สถานศึกษา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4260494" y="357168"/>
            <a:ext cx="1740271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965703" y="964388"/>
            <a:ext cx="1213652" cy="79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72135" y="1571613"/>
            <a:ext cx="42862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43574" y="928671"/>
            <a:ext cx="357191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 rot="5400000">
            <a:off x="6429388" y="3748975"/>
            <a:ext cx="2143140" cy="42862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ปรับปรุงพัฒนา</a:t>
            </a:r>
          </a:p>
        </p:txBody>
      </p:sp>
      <p:cxnSp>
        <p:nvCxnSpPr>
          <p:cNvPr id="74" name="Straight Connector 73"/>
          <p:cNvCxnSpPr>
            <a:endCxn id="72" idx="3"/>
          </p:cNvCxnSpPr>
          <p:nvPr/>
        </p:nvCxnSpPr>
        <p:spPr>
          <a:xfrm rot="5400000" flipH="1" flipV="1">
            <a:off x="6750859" y="5784959"/>
            <a:ext cx="150019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714877" y="6357960"/>
            <a:ext cx="2786083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0800000">
            <a:off x="5643569" y="2857497"/>
            <a:ext cx="1643075" cy="15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9"/>
          <p:cNvSpPr/>
          <p:nvPr/>
        </p:nvSpPr>
        <p:spPr>
          <a:xfrm>
            <a:off x="5987863" y="1856069"/>
            <a:ext cx="2643207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ASEAN</a:t>
            </a:r>
            <a:endParaRPr lang="th-TH" sz="2400" b="1" dirty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flipH="1">
            <a:off x="5572131" y="1573201"/>
            <a:ext cx="796" cy="4673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5572927" y="2034664"/>
            <a:ext cx="41493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9"/>
          <p:cNvSpPr/>
          <p:nvPr/>
        </p:nvSpPr>
        <p:spPr>
          <a:xfrm>
            <a:off x="5985656" y="2276871"/>
            <a:ext cx="2643207" cy="4377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21</a:t>
            </a:r>
            <a:r>
              <a:rPr lang="en-US" sz="2800" b="1" baseline="30000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st</a:t>
            </a:r>
            <a:r>
              <a:rPr lang="en-US" sz="2800" b="1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century skills</a:t>
            </a:r>
            <a:endParaRPr lang="th-TH" sz="2800" b="1" dirty="0">
              <a:solidFill>
                <a:schemeClr val="tx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cxnSp>
        <p:nvCxnSpPr>
          <p:cNvPr id="54" name="ตัวเชื่อมต่อตรง 9"/>
          <p:cNvCxnSpPr/>
          <p:nvPr/>
        </p:nvCxnSpPr>
        <p:spPr>
          <a:xfrm flipH="1">
            <a:off x="5547860" y="2119604"/>
            <a:ext cx="796" cy="4673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11"/>
          <p:cNvCxnSpPr/>
          <p:nvPr/>
        </p:nvCxnSpPr>
        <p:spPr>
          <a:xfrm>
            <a:off x="5580112" y="2564904"/>
            <a:ext cx="41493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439996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7" dur="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build="allAtOnce" animBg="1"/>
      <p:bldP spid="5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0" y="1371600"/>
            <a:ext cx="7391400" cy="4461029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6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ดูคลิปนี้ </a:t>
            </a: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...................</a:t>
            </a:r>
          </a:p>
          <a:p>
            <a:pPr marL="68580" indent="0" algn="ctr">
              <a:buNone/>
            </a:pP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66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มีความคิดเห็นอย่างไร?</a:t>
            </a:r>
            <a:endParaRPr lang="en-US" sz="6600" b="1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6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357954" y="0"/>
            <a:ext cx="2643207" cy="6429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หลักสูตรแกนกลาง</a:t>
            </a:r>
            <a:endParaRPr lang="th-TH" sz="3600" b="1" dirty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57954" y="714356"/>
            <a:ext cx="2643207" cy="10584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กรอบหลักสูตรระดับท้องถิ่น</a:t>
            </a:r>
            <a:endParaRPr lang="th-TH" sz="3200" b="1" dirty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57954" y="1862402"/>
            <a:ext cx="2643207" cy="11521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บริบท ความต้องการของสถานศึกษา</a:t>
            </a:r>
            <a:endParaRPr lang="th-TH" b="1" dirty="0" smtClean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500695" y="357168"/>
            <a:ext cx="81157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0"/>
          <p:cNvGrpSpPr/>
          <p:nvPr/>
        </p:nvGrpSpPr>
        <p:grpSpPr>
          <a:xfrm>
            <a:off x="5" y="0"/>
            <a:ext cx="6251707" cy="6858000"/>
            <a:chOff x="142844" y="16089"/>
            <a:chExt cx="6251706" cy="4731596"/>
          </a:xfrm>
        </p:grpSpPr>
        <p:sp>
          <p:nvSpPr>
            <p:cNvPr id="96" name="Rectangle 95"/>
            <p:cNvSpPr/>
            <p:nvPr/>
          </p:nvSpPr>
          <p:spPr>
            <a:xfrm>
              <a:off x="142845" y="792093"/>
              <a:ext cx="6251705" cy="3227409"/>
            </a:xfrm>
            <a:prstGeom prst="rect">
              <a:avLst/>
            </a:prstGeom>
            <a:solidFill>
              <a:srgbClr val="5B96B1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57456" y="3425189"/>
              <a:ext cx="3357586" cy="5961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เกณฑ์การวัดประเมินผล        และจบหลักสูตร</a:t>
              </a:r>
              <a:endParaRPr lang="th-TH" sz="28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1440" y="714356"/>
              <a:ext cx="5072098" cy="4846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48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หลักสูตรสถานศึกษา</a:t>
              </a:r>
              <a:endParaRPr lang="th-TH" sz="48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2857488" y="611324"/>
              <a:ext cx="142844" cy="94777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2844" y="1239222"/>
              <a:ext cx="6000760" cy="5512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กำหนดวิสัยทัศน์ /  สมรรถนะสำคัญ /              คุณลักษณะอันพึงประสงค์</a:t>
              </a:r>
              <a:endParaRPr lang="th-TH" sz="28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grpSp>
          <p:nvGrpSpPr>
            <p:cNvPr id="3" name="Group 17"/>
            <p:cNvGrpSpPr/>
            <p:nvPr/>
          </p:nvGrpSpPr>
          <p:grpSpPr>
            <a:xfrm>
              <a:off x="357126" y="1861993"/>
              <a:ext cx="5857916" cy="1140686"/>
              <a:chOff x="604241" y="3071810"/>
              <a:chExt cx="5857916" cy="114068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04241" y="3071810"/>
                <a:ext cx="5643601" cy="3571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h-TH" sz="3600" b="1" dirty="0" smtClean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rPr>
                  <a:t>กำหนดโครงสร้างหลักสูตรสถานศึกษา</a:t>
                </a:r>
                <a:endParaRPr lang="th-TH" sz="3600" b="1" dirty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4241" y="3591704"/>
                <a:ext cx="1500198" cy="620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rPr>
                  <a:t>เวลาเรียน</a:t>
                </a:r>
                <a:endParaRPr lang="th-TH" sz="3200" b="1" dirty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04439" y="3591704"/>
                <a:ext cx="2428892" cy="620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rPr>
                  <a:t>รายวิชาพื้นฐาน/ </a:t>
                </a:r>
              </a:p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rPr>
                  <a:t>เพิ่มเติม</a:t>
                </a:r>
                <a:endParaRPr lang="th-TH" sz="3200" b="1" dirty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33331" y="3591704"/>
                <a:ext cx="1928826" cy="620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rPr>
                  <a:t>กิจกรรม           พัฒนาผู้เรียน</a:t>
                </a:r>
                <a:endParaRPr lang="th-TH" sz="3200" b="1" dirty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rot="5400000">
              <a:off x="2786812" y="3093272"/>
              <a:ext cx="142082" cy="7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57258" y="3219780"/>
              <a:ext cx="328614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4537043" y="3326143"/>
              <a:ext cx="21431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1250895" y="3326143"/>
              <a:ext cx="21431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85688" y="16089"/>
              <a:ext cx="5357850" cy="555391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48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ศึกษาข้อมูลที่เกี่ยวข้อง</a:t>
              </a:r>
              <a:endParaRPr lang="th-TH" sz="48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2844" y="3425189"/>
              <a:ext cx="2643174" cy="5961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คำอธิบายรายวิชา</a:t>
              </a:r>
              <a:endParaRPr lang="th-TH" sz="32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842631" y="4021362"/>
              <a:ext cx="110075" cy="158169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8564" y="4205536"/>
              <a:ext cx="5572164" cy="357190"/>
            </a:xfrm>
            <a:prstGeom prst="rect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36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นำเสนอคณะกรรมการสถานศึกษา</a:t>
              </a:r>
              <a:endParaRPr lang="th-TH" sz="36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2857488" y="4572008"/>
              <a:ext cx="117118" cy="175677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5560880" y="844989"/>
              <a:ext cx="116544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6000760" y="2071680"/>
            <a:ext cx="285752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72202" y="1142985"/>
            <a:ext cx="357191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 rot="5400000">
            <a:off x="7376160" y="4111143"/>
            <a:ext cx="1567968" cy="103262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ปรับปรุงพัฒนา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rot="10800000">
            <a:off x="6156176" y="4437112"/>
            <a:ext cx="1428760" cy="15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Down Arrow 68"/>
          <p:cNvSpPr/>
          <p:nvPr/>
        </p:nvSpPr>
        <p:spPr>
          <a:xfrm>
            <a:off x="2643175" y="3214686"/>
            <a:ext cx="142876" cy="21431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4" name="Straight Connector 103"/>
          <p:cNvCxnSpPr/>
          <p:nvPr/>
        </p:nvCxnSpPr>
        <p:spPr>
          <a:xfrm rot="16200000" flipH="1">
            <a:off x="7321972" y="6107504"/>
            <a:ext cx="1500995" cy="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49"/>
          <p:cNvSpPr/>
          <p:nvPr/>
        </p:nvSpPr>
        <p:spPr>
          <a:xfrm>
            <a:off x="6354862" y="3107541"/>
            <a:ext cx="2643207" cy="62625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dirty="0" err="1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คสช</a:t>
            </a:r>
            <a:r>
              <a:rPr lang="th-TH" sz="44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.</a:t>
            </a:r>
            <a:endParaRPr lang="th-TH" sz="4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flipH="1">
            <a:off x="5999972" y="2571745"/>
            <a:ext cx="1588" cy="85725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6001560" y="3429000"/>
            <a:ext cx="310711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648171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1" y="214291"/>
            <a:ext cx="8786843" cy="6500858"/>
            <a:chOff x="4723608" y="4500570"/>
            <a:chExt cx="5632704" cy="2928958"/>
          </a:xfrm>
        </p:grpSpPr>
        <p:grpSp>
          <p:nvGrpSpPr>
            <p:cNvPr id="3" name="Group 52"/>
            <p:cNvGrpSpPr/>
            <p:nvPr/>
          </p:nvGrpSpPr>
          <p:grpSpPr>
            <a:xfrm>
              <a:off x="4723608" y="5143512"/>
              <a:ext cx="5632704" cy="2286016"/>
              <a:chOff x="8700" y="4357694"/>
              <a:chExt cx="5632704" cy="228601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1" y="4357694"/>
                <a:ext cx="5632703" cy="2286016"/>
              </a:xfrm>
              <a:prstGeom prst="rect">
                <a:avLst/>
              </a:prstGeom>
              <a:solidFill>
                <a:srgbClr val="5B96B1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4" name="Group 48"/>
              <p:cNvGrpSpPr/>
              <p:nvPr/>
            </p:nvGrpSpPr>
            <p:grpSpPr>
              <a:xfrm>
                <a:off x="8700" y="4357694"/>
                <a:ext cx="5590149" cy="2143140"/>
                <a:chOff x="8700" y="4357694"/>
                <a:chExt cx="5590149" cy="214314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525792" y="4357694"/>
                  <a:ext cx="4714908" cy="42862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th-TH" sz="4800" b="1" dirty="0" smtClean="0">
                      <a:solidFill>
                        <a:schemeClr val="tx1"/>
                      </a:solidFill>
                      <a:latin typeface="LilyUPC" pitchFamily="34" charset="-34"/>
                      <a:cs typeface="LilyUPC" pitchFamily="34" charset="-34"/>
                    </a:rPr>
                    <a:t>ใช้หลักสูตรสถานศึกษา(ระดับชั้นเรียน)</a:t>
                  </a:r>
                  <a:endParaRPr lang="th-TH" sz="4800" b="1" dirty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357290" y="4857760"/>
                  <a:ext cx="3071834" cy="35719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th-TH" sz="4800" b="1" dirty="0" smtClean="0">
                      <a:solidFill>
                        <a:schemeClr val="tx1"/>
                      </a:solidFill>
                      <a:latin typeface="LilyUPC" pitchFamily="34" charset="-34"/>
                      <a:cs typeface="LilyUPC" pitchFamily="34" charset="-34"/>
                    </a:rPr>
                    <a:t>จัดทำโครงสร้างรายวิชา</a:t>
                  </a:r>
                  <a:endParaRPr lang="th-TH" b="1" dirty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8700" y="5455022"/>
                  <a:ext cx="5590149" cy="35719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th-TH" sz="4800" b="1" dirty="0" smtClean="0">
                      <a:solidFill>
                        <a:schemeClr val="tx1"/>
                      </a:solidFill>
                      <a:latin typeface="LilyUPC" pitchFamily="34" charset="-34"/>
                      <a:cs typeface="LilyUPC" pitchFamily="34" charset="-34"/>
                    </a:rPr>
                    <a:t>ออกแบบหน่วยการเรียนรู้/จัดการเรียนการสอน</a:t>
                  </a:r>
                  <a:endParaRPr lang="th-TH" sz="4800" b="1" dirty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endParaRPr>
                </a:p>
              </p:txBody>
            </p:sp>
            <p:sp>
              <p:nvSpPr>
                <p:cNvPr id="17" name="Down Arrow 16"/>
                <p:cNvSpPr/>
                <p:nvPr/>
              </p:nvSpPr>
              <p:spPr>
                <a:xfrm>
                  <a:off x="2844609" y="5883650"/>
                  <a:ext cx="117118" cy="175677"/>
                </a:xfrm>
                <a:prstGeom prst="downArrow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45336" y="6143644"/>
                  <a:ext cx="4829905" cy="35719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th-TH" sz="4800" b="1" dirty="0" smtClean="0">
                      <a:solidFill>
                        <a:schemeClr val="tx1"/>
                      </a:solidFill>
                      <a:latin typeface="LilyUPC" pitchFamily="34" charset="-34"/>
                      <a:cs typeface="LilyUPC" pitchFamily="34" charset="-34"/>
                    </a:rPr>
                    <a:t>วิจัย ติดตามประเมินผลการใช้หลักสูตร</a:t>
                  </a:r>
                  <a:endParaRPr lang="th-TH" sz="4800" b="1" dirty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endParaRPr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5170801" y="4500570"/>
              <a:ext cx="5008791" cy="357190"/>
            </a:xfrm>
            <a:prstGeom prst="rect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48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นำเสนอคณะกรรมการสถานศึกษา</a:t>
              </a:r>
              <a:endParaRPr lang="th-TH" sz="48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557182" y="4924034"/>
              <a:ext cx="117118" cy="175677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0" name="Down Arrow 19"/>
          <p:cNvSpPr/>
          <p:nvPr/>
        </p:nvSpPr>
        <p:spPr>
          <a:xfrm>
            <a:off x="4500561" y="3643314"/>
            <a:ext cx="214315" cy="35719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7216015" y="1785144"/>
            <a:ext cx="357187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8786841" y="3500439"/>
            <a:ext cx="21431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064831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66800" y="914400"/>
            <a:ext cx="7162800" cy="518160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หลักสูตรสถานศึกษาของท่านต้องปรับ</a:t>
            </a:r>
            <a:r>
              <a:rPr lang="th-TH" sz="5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องค์ประกอบ</a:t>
            </a: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ส่วนใดบ้าง?</a:t>
            </a:r>
            <a:endParaRPr lang="en-US" sz="5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1002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357954" y="0"/>
            <a:ext cx="2643207" cy="6429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หลักสูตรแกนกลาง</a:t>
            </a:r>
            <a:endParaRPr lang="th-TH" sz="3600" b="1" dirty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57954" y="714356"/>
            <a:ext cx="2643207" cy="10584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กรอบหลักสูตรระดับท้องถิ่น</a:t>
            </a:r>
            <a:endParaRPr lang="th-TH" sz="3200" b="1" dirty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57954" y="1862402"/>
            <a:ext cx="2643207" cy="11521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บริบท ความต้องการของสถานศึกษา</a:t>
            </a:r>
            <a:endParaRPr lang="th-TH" b="1" dirty="0" smtClean="0"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500695" y="357168"/>
            <a:ext cx="811576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0"/>
          <p:cNvGrpSpPr/>
          <p:nvPr/>
        </p:nvGrpSpPr>
        <p:grpSpPr>
          <a:xfrm>
            <a:off x="5" y="0"/>
            <a:ext cx="6251707" cy="6858000"/>
            <a:chOff x="142844" y="16089"/>
            <a:chExt cx="6251706" cy="4731596"/>
          </a:xfrm>
        </p:grpSpPr>
        <p:sp>
          <p:nvSpPr>
            <p:cNvPr id="96" name="Rectangle 95"/>
            <p:cNvSpPr/>
            <p:nvPr/>
          </p:nvSpPr>
          <p:spPr>
            <a:xfrm>
              <a:off x="142845" y="792093"/>
              <a:ext cx="6251705" cy="3227409"/>
            </a:xfrm>
            <a:prstGeom prst="rect">
              <a:avLst/>
            </a:prstGeom>
            <a:solidFill>
              <a:srgbClr val="5B96B1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57456" y="3425189"/>
              <a:ext cx="3357586" cy="5961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เกณฑ์การวัดประเมินผล        และจบหลักสูตร</a:t>
              </a:r>
              <a:endParaRPr lang="th-TH" sz="28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1440" y="714356"/>
              <a:ext cx="5072098" cy="4846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48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หลักสูตรสถานศึกษา</a:t>
              </a:r>
              <a:endParaRPr lang="th-TH" sz="48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2857488" y="611324"/>
              <a:ext cx="142844" cy="94777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2844" y="1239222"/>
              <a:ext cx="6000760" cy="5512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กำหนดวิสัยทัศน์ /  สมรรถนะสำคัญ /              คุณลักษณะอันพึงประสงค์</a:t>
              </a:r>
              <a:endParaRPr lang="th-TH" sz="28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grpSp>
          <p:nvGrpSpPr>
            <p:cNvPr id="3" name="Group 17"/>
            <p:cNvGrpSpPr/>
            <p:nvPr/>
          </p:nvGrpSpPr>
          <p:grpSpPr>
            <a:xfrm>
              <a:off x="357126" y="1861993"/>
              <a:ext cx="5857916" cy="1140686"/>
              <a:chOff x="604241" y="3071810"/>
              <a:chExt cx="5857916" cy="114068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04241" y="3071810"/>
                <a:ext cx="5643601" cy="35719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h-TH" sz="3600" b="1" dirty="0" smtClean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rPr>
                  <a:t>กำหนดโครงสร้างหลักสูตรสถานศึกษา</a:t>
                </a:r>
                <a:endParaRPr lang="th-TH" sz="3600" b="1" dirty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4241" y="3591704"/>
                <a:ext cx="1500198" cy="620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rPr>
                  <a:t>เวลาเรียน</a:t>
                </a:r>
                <a:endParaRPr lang="th-TH" sz="3200" b="1" dirty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04439" y="3591704"/>
                <a:ext cx="2428892" cy="620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rPr>
                  <a:t>รายวิชาพื้นฐาน/ </a:t>
                </a:r>
              </a:p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rPr>
                  <a:t>เพิ่มเติม</a:t>
                </a:r>
                <a:endParaRPr lang="th-TH" sz="3200" b="1" dirty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33331" y="3591704"/>
                <a:ext cx="1928826" cy="6207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LilyUPC" pitchFamily="34" charset="-34"/>
                    <a:cs typeface="LilyUPC" pitchFamily="34" charset="-34"/>
                  </a:rPr>
                  <a:t>กิจกรรม           พัฒนาผู้เรียน</a:t>
                </a:r>
                <a:endParaRPr lang="th-TH" sz="3200" b="1" dirty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rot="5400000">
              <a:off x="2786812" y="3093272"/>
              <a:ext cx="142082" cy="7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57258" y="3219780"/>
              <a:ext cx="328614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4537043" y="3326143"/>
              <a:ext cx="21431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1250895" y="3326143"/>
              <a:ext cx="21431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85688" y="16089"/>
              <a:ext cx="5357850" cy="555391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48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ศึกษาข้อมูลที่เกี่ยวข้อง</a:t>
              </a:r>
              <a:endParaRPr lang="th-TH" sz="48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2844" y="3425189"/>
              <a:ext cx="2643174" cy="59617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คำอธิบายรายวิชา</a:t>
              </a:r>
              <a:endParaRPr lang="th-TH" sz="32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842631" y="4021362"/>
              <a:ext cx="110075" cy="158169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8564" y="4205536"/>
              <a:ext cx="5572164" cy="357190"/>
            </a:xfrm>
            <a:prstGeom prst="rect">
              <a:avLst/>
            </a:prstGeom>
            <a:ln w="285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th-TH" sz="3600" b="1" dirty="0" smtClean="0">
                  <a:solidFill>
                    <a:schemeClr val="tx1"/>
                  </a:solidFill>
                  <a:latin typeface="LilyUPC" pitchFamily="34" charset="-34"/>
                  <a:cs typeface="LilyUPC" pitchFamily="34" charset="-34"/>
                </a:rPr>
                <a:t>นำเสนอคณะกรรมการสถานศึกษา</a:t>
              </a:r>
              <a:endParaRPr lang="th-TH" sz="36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2857488" y="4572008"/>
              <a:ext cx="117118" cy="175677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5560880" y="844989"/>
              <a:ext cx="1165448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6000760" y="2071680"/>
            <a:ext cx="285752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72202" y="1142985"/>
            <a:ext cx="357191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 rot="5400000">
            <a:off x="7376160" y="4111143"/>
            <a:ext cx="1567968" cy="103262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ปรับปรุงพัฒนา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rot="10800000">
            <a:off x="6156176" y="4437112"/>
            <a:ext cx="1428760" cy="15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Down Arrow 68"/>
          <p:cNvSpPr/>
          <p:nvPr/>
        </p:nvSpPr>
        <p:spPr>
          <a:xfrm>
            <a:off x="2643175" y="3214686"/>
            <a:ext cx="142876" cy="21431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4" name="Straight Connector 103"/>
          <p:cNvCxnSpPr/>
          <p:nvPr/>
        </p:nvCxnSpPr>
        <p:spPr>
          <a:xfrm rot="16200000" flipH="1">
            <a:off x="7321972" y="6107504"/>
            <a:ext cx="1500995" cy="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49"/>
          <p:cNvSpPr/>
          <p:nvPr/>
        </p:nvSpPr>
        <p:spPr>
          <a:xfrm>
            <a:off x="6354862" y="3107541"/>
            <a:ext cx="2643207" cy="62625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dirty="0" err="1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คสช</a:t>
            </a:r>
            <a:r>
              <a:rPr lang="th-TH" sz="44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.</a:t>
            </a:r>
            <a:endParaRPr lang="th-TH" sz="4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LilyUPC" pitchFamily="34" charset="-34"/>
              <a:cs typeface="LilyUPC" pitchFamily="34" charset="-34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flipH="1">
            <a:off x="5999972" y="2571745"/>
            <a:ext cx="1588" cy="85725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6001560" y="3429000"/>
            <a:ext cx="310711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557931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490" y="853488"/>
            <a:ext cx="7024744" cy="953536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วิสัยทัศน์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........... </a:t>
            </a:r>
            <a:r>
              <a:rPr lang="th-TH" sz="4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รักความเป็นไทย (ภาคภูมิใจในความเป็นไทย)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..................................</a:t>
            </a:r>
          </a:p>
          <a:p>
            <a:pPr marL="68580" indent="0">
              <a:buNone/>
            </a:pP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............................................................</a:t>
            </a:r>
          </a:p>
          <a:p>
            <a:pPr marL="68580" indent="0">
              <a:buNone/>
            </a:pP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......................</a:t>
            </a:r>
            <a:r>
              <a:rPr lang="th-TH" sz="4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เป็นพลเมืองดี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................</a:t>
            </a:r>
          </a:p>
          <a:p>
            <a:pPr marL="68580" indent="0">
              <a:buNone/>
            </a:pP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.........................................</a:t>
            </a:r>
            <a:endParaRPr lang="en-US" sz="4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7870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22506"/>
            <a:ext cx="8229600" cy="914400"/>
          </a:xfrm>
        </p:spPr>
        <p:txBody>
          <a:bodyPr>
            <a:noAutofit/>
          </a:bodyPr>
          <a:lstStyle/>
          <a:p>
            <a:endParaRPr lang="en-US" sz="66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4920" y="1382482"/>
            <a:ext cx="8229600" cy="51489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การจัดการเรียนการสอนประวัติศาสตร์ให้เป็นไปตาม</a:t>
            </a:r>
            <a:r>
              <a:rPr lang="th-TH" sz="54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โครงสร้างเวลาเรียนของหลักสูตร</a:t>
            </a: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แกนกลางการศึกษาขั้นพื้นฐาน พุทธศักราช 2551 หมายความว่าอย่างไร?</a:t>
            </a:r>
            <a:endParaRPr lang="en-US" sz="5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152400" y="381000"/>
            <a:ext cx="1905000" cy="1219200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ประเด็น</a:t>
            </a:r>
            <a:endParaRPr lang="en-US" sz="48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8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9DCAC-DA7C-441C-BECA-67D499A46F3A}" type="slidenum">
              <a:rPr lang="en-US"/>
              <a:pPr>
                <a:defRPr/>
              </a:pPr>
              <a:t>26</a:t>
            </a:fld>
            <a:endParaRPr lang="th-TH"/>
          </a:p>
        </p:txBody>
      </p:sp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0" y="17463"/>
            <a:ext cx="9115425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/>
              <a:t>หลักสูตรแกนกลางการศึกษาขั้นพื้นฐานฯ กำหนดกรอบโครงสร้างเวลาเรียน ดังนี้</a:t>
            </a:r>
          </a:p>
        </p:txBody>
      </p:sp>
      <p:graphicFrame>
        <p:nvGraphicFramePr>
          <p:cNvPr id="184480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0625490"/>
              </p:ext>
            </p:extLst>
          </p:nvPr>
        </p:nvGraphicFramePr>
        <p:xfrm>
          <a:off x="36513" y="463550"/>
          <a:ext cx="9144000" cy="6412992"/>
        </p:xfrm>
        <a:graphic>
          <a:graphicData uri="http://schemas.openxmlformats.org/drawingml/2006/table">
            <a:tbl>
              <a:tblPr/>
              <a:tblGrid>
                <a:gridCol w="3311525"/>
                <a:gridCol w="1439862"/>
                <a:gridCol w="1368425"/>
                <a:gridCol w="1338263"/>
                <a:gridCol w="1685925"/>
              </a:tblGrid>
              <a:tr h="488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กลุ่มสาระการเรียนรู้ /  กิจกรรม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ระดับมัธยมศึกษา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ระดับมัธยมศึกษาตอนปลาย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9051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ม.1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ม.2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ม.3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ม.4 - 6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* กลุ่มสาระการเรียนรู้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ภาษาไทย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240 (6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คณิตศาสตร์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240 (6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วิทยาศาสตร์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240 (6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สังคมศึกษาฯ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320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สุขศึกษาและพลศึกษา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 (2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 (2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 (2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ศิลปะ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 (2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 (2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 (2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การงานอาชีพฯ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 (2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 (2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 (2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ภาษาต่างประเทศ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 (3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240 (6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รวมเวลาเรียนทั้งหมด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(2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(2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(2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64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41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* กิจกรรมพัฒนาผู้เรียน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* รายวิชา / กิจกรรมที่สถานศึกษา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จัดเพิ่มเติมตามความพร้อมและจุดเน้น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ปีละไม่น้อยกว่า 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 ชม. 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ไม่น้อยกว่า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1,6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00 </a:t>
                      </a: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ชม.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รวมเวลาเรียนทั้งหมด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765A9"/>
                        </a:gs>
                        <a:gs pos="50000">
                          <a:srgbClr val="CC99FF"/>
                        </a:gs>
                        <a:gs pos="100000">
                          <a:srgbClr val="8765A9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ไม่น้อยกว่า  1,200 ชม. / ปี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765A9"/>
                        </a:gs>
                        <a:gs pos="50000">
                          <a:srgbClr val="CC99FF"/>
                        </a:gs>
                        <a:gs pos="100000">
                          <a:srgbClr val="8765A9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 3 ปี ไม่น้อยกว่า 3,600 ชม.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765A9"/>
                        </a:gs>
                        <a:gs pos="50000">
                          <a:srgbClr val="CC99FF"/>
                        </a:gs>
                        <a:gs pos="100000">
                          <a:srgbClr val="8765A9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839425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6904C-064E-4764-8A4E-4AC46A9937B7}" type="slidenum">
              <a:rPr lang="en-US"/>
              <a:pPr>
                <a:defRPr/>
              </a:pPr>
              <a:t>27</a:t>
            </a:fld>
            <a:endParaRPr lang="th-TH"/>
          </a:p>
        </p:txBody>
      </p:sp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0" y="23106"/>
            <a:ext cx="9143999" cy="486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การจัดเวลาเรียนกลุ่มสาระการเรียนรู้สังคมศึกษา ศาสนาและวัฒนธรรม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3437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3995004"/>
              </p:ext>
            </p:extLst>
          </p:nvPr>
        </p:nvGraphicFramePr>
        <p:xfrm>
          <a:off x="0" y="673576"/>
          <a:ext cx="9143999" cy="612041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357686"/>
                <a:gridCol w="1071570"/>
                <a:gridCol w="1071570"/>
                <a:gridCol w="1071570"/>
                <a:gridCol w="1571603"/>
              </a:tblGrid>
              <a:tr h="107157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กลุ่มสาระการเรียนรู้ / กิจกรรม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เวลาเรียน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54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ระดับมัธยมศึกษา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154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ม.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ม.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ม.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ม.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 –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ม.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สังคมศึกษา ศาสนาและวัฒนธรรม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</a:tr>
              <a:tr h="51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- ประวัติศาสตร์   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</a:txBody>
                  <a:tcPr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1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- ศาสนา  ศีลธรรม  จริยธรรม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  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  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      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      (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       (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           (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นก.)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/>
                </a:tc>
                <a:tc rowSpan="4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23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- หน้าที่พลเมือง  วัฒนธรรม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และการดำเนินชีวิตในสังคม</a:t>
                      </a: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- ภูมิศาสตร์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- เศรษฐศาสตร์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4357686" y="4643446"/>
            <a:ext cx="142876" cy="192882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6361359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965245" cy="838199"/>
          </a:xfrm>
        </p:spPr>
        <p:txBody>
          <a:bodyPr>
            <a:normAutofit fontScale="90000"/>
          </a:bodyPr>
          <a:lstStyle/>
          <a:p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ระดับ ม.ต้น</a:t>
            </a:r>
            <a:endParaRPr lang="en-US" sz="5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90600" y="1524000"/>
            <a:ext cx="7391400" cy="4199069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“ให้จัดสาระประวัติศาสตร์เป็นรายวิชาพื้นฐานเฉพาะ ภาคเรียนละ 1 รายวิชา (0.5 หน่วย</a:t>
            </a:r>
            <a:r>
              <a:rPr lang="th-TH" sz="4000" b="1" dirty="0" err="1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)  ทุกภาคเรียน  รวม 6 รายวิชา (3.0 หน่วย</a:t>
            </a:r>
            <a:r>
              <a:rPr lang="th-TH" sz="4000" b="1" dirty="0" err="1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)”</a:t>
            </a:r>
          </a:p>
          <a:p>
            <a:pPr marL="0" indent="0" algn="ctr">
              <a:buNone/>
            </a:pPr>
            <a:endParaRPr lang="th-TH" sz="3600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ctr"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(เอกสารบริหารจัดการหลักสูตรฯ หน้า 46)</a:t>
            </a:r>
            <a:endParaRPr lang="en-US" sz="3600" b="1" dirty="0">
              <a:solidFill>
                <a:srgbClr val="C0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2806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965245" cy="838199"/>
          </a:xfrm>
        </p:spPr>
        <p:txBody>
          <a:bodyPr>
            <a:normAutofit fontScale="90000"/>
          </a:bodyPr>
          <a:lstStyle/>
          <a:p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ระดับ ม.ปลาย</a:t>
            </a:r>
            <a:endParaRPr lang="en-US" sz="5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90600" y="1524000"/>
            <a:ext cx="7391400" cy="4199069"/>
          </a:xfrm>
        </p:spPr>
        <p:txBody>
          <a:bodyPr>
            <a:normAutofit/>
          </a:bodyPr>
          <a:lstStyle/>
          <a:p>
            <a:r>
              <a:rPr lang="th-TH" sz="42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“ให้จัดสาระประวัติศาสตร์เป็นรายวิชาพื้นฐานเฉพาะ 2 หน่วย</a:t>
            </a:r>
            <a:r>
              <a:rPr lang="th-TH" sz="4200" b="1" dirty="0" err="1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42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ภายใน 3 ปี”</a:t>
            </a:r>
            <a:endParaRPr lang="th-TH" sz="4200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ctr">
              <a:buNone/>
            </a:pPr>
            <a:endParaRPr lang="th-TH" sz="3600" b="1" dirty="0" smtClean="0">
              <a:solidFill>
                <a:srgbClr val="C0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ctr">
              <a:buNone/>
            </a:pPr>
            <a:r>
              <a:rPr lang="th-TH" sz="36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(เอกสารบริหารจัดการหลักสูตรฯ หน้า 47)</a:t>
            </a:r>
            <a:endParaRPr lang="en-US" sz="3600" b="1" dirty="0">
              <a:solidFill>
                <a:srgbClr val="C0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9960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ปัญหา</a:t>
            </a:r>
            <a:r>
              <a:rPr lang="th-TH" sz="6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</a:t>
            </a:r>
            <a:r>
              <a:rPr lang="th-TH" sz="6600" b="1" dirty="0" smtClean="0">
                <a:solidFill>
                  <a:schemeClr val="tx1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คือ</a:t>
            </a:r>
            <a:endParaRPr lang="en-US" sz="6600" b="1" dirty="0">
              <a:solidFill>
                <a:schemeClr val="tx1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4800" y="2323652"/>
            <a:ext cx="8839200" cy="3508977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คนไทยไม่รู้หน้าที่ของตนเอง</a:t>
            </a:r>
            <a:r>
              <a:rPr lang="en-US" sz="54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H Kodchasal" panose="02000506000000020004" pitchFamily="2" charset="-34"/>
              </a:rPr>
              <a:t>(K)</a:t>
            </a:r>
            <a:endParaRPr lang="th-TH" sz="5400" b="1" dirty="0" smtClean="0">
              <a:solidFill>
                <a:srgbClr val="FF0000"/>
              </a:solidFill>
              <a:latin typeface="Comic Sans MS" panose="030F0702030302020204" pitchFamily="66" charset="0"/>
              <a:cs typeface="TH Kodchasal" panose="02000506000000020004" pitchFamily="2" charset="-34"/>
            </a:endParaRPr>
          </a:p>
          <a:p>
            <a:pPr marL="68580" indent="0" algn="ctr">
              <a:buNone/>
            </a:pP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หรือ</a:t>
            </a:r>
          </a:p>
          <a:p>
            <a:r>
              <a:rPr lang="th-TH" sz="5400" b="1" dirty="0" smtClean="0">
                <a:solidFill>
                  <a:srgbClr val="00642D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คนไทยไม่ทำหน้าที่ของตนเอง</a:t>
            </a:r>
            <a:r>
              <a:rPr lang="en-US" sz="5400" b="1" smtClean="0">
                <a:solidFill>
                  <a:srgbClr val="00642D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Comic Sans MS" panose="030F0702030302020204" pitchFamily="66" charset="0"/>
                <a:cs typeface="TH Kodchasal" panose="02000506000000020004" pitchFamily="2" charset="-34"/>
              </a:rPr>
              <a:t>(</a:t>
            </a:r>
            <a:r>
              <a:rPr lang="en-US" sz="48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H Kodchasal" panose="02000506000000020004" pitchFamily="2" charset="-34"/>
              </a:rPr>
              <a:t>P)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4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27F11-6CCA-47B6-8CCD-DAA24DD2A76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0" y="100013"/>
            <a:ext cx="9144000" cy="11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th-TH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ตัวชี้วัดชั้นปี/ช่วงชั้นตามหลักสูตรแกนกลางการศึกษาขั้นพื้นฐาน </a:t>
            </a:r>
          </a:p>
          <a:p>
            <a:pPr algn="ctr">
              <a:lnSpc>
                <a:spcPct val="0"/>
              </a:lnSpc>
              <a:spcBef>
                <a:spcPct val="50000"/>
              </a:spcBef>
              <a:defRPr/>
            </a:pPr>
            <a:r>
              <a:rPr lang="th-TH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พุทธศักราช 2551</a:t>
            </a:r>
          </a:p>
        </p:txBody>
      </p:sp>
      <p:graphicFrame>
        <p:nvGraphicFramePr>
          <p:cNvPr id="35644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6709917"/>
              </p:ext>
            </p:extLst>
          </p:nvPr>
        </p:nvGraphicFramePr>
        <p:xfrm>
          <a:off x="142875" y="1338263"/>
          <a:ext cx="8893175" cy="5389882"/>
        </p:xfrm>
        <a:graphic>
          <a:graphicData uri="http://schemas.openxmlformats.org/drawingml/2006/table">
            <a:tbl>
              <a:tblPr/>
              <a:tblGrid>
                <a:gridCol w="3521075"/>
                <a:gridCol w="957263"/>
                <a:gridCol w="1000125"/>
                <a:gridCol w="928687"/>
                <a:gridCol w="1285875"/>
                <a:gridCol w="1200150"/>
              </a:tblGrid>
              <a:tr h="473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กลุ่มสาระ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การเรียนรู้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8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ตัวชี้วัดชั้นปี / ช่วงชั้น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ม.4 – 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77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ม.1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ม.2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ม.3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 ภาษาไทย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 คณิตศาสตร์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26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 วิทยาศาสตร์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37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67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 สังคมศึกษาฯ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45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44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49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63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 สุขศึกษาและพลศึกษา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23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24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 ศิลปะ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39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 การงานอาชีพฯ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29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8. ภาษาต่างประเทศ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228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226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239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69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kumimoji="0" 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316</a:t>
                      </a:r>
                      <a:endParaRPr kumimoji="0" lang="th-TH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36344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755479"/>
              </p:ext>
            </p:extLst>
          </p:nvPr>
        </p:nvGraphicFramePr>
        <p:xfrm>
          <a:off x="142875" y="1000125"/>
          <a:ext cx="8905295" cy="432000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3286117"/>
                <a:gridCol w="571504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3212"/>
                <a:gridCol w="1044000"/>
              </a:tblGrid>
              <a:tr h="720000">
                <a:tc row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Leelawadee" pitchFamily="34" charset="-34"/>
                          <a:cs typeface="Leelawadee" pitchFamily="34" charset="-34"/>
                        </a:rPr>
                        <a:t>สาระที่</a:t>
                      </a:r>
                      <a:r>
                        <a:rPr lang="en-US" sz="3600" dirty="0" smtClean="0">
                          <a:latin typeface="Leelawadee" pitchFamily="34" charset="-34"/>
                          <a:cs typeface="Leelawadee" pitchFamily="34" charset="-34"/>
                        </a:rPr>
                        <a:t> </a:t>
                      </a:r>
                      <a:r>
                        <a:rPr lang="en-US" sz="3200" dirty="0" smtClean="0">
                          <a:latin typeface="Leelawadee" pitchFamily="34" charset="-34"/>
                          <a:cs typeface="Leelawadee" pitchFamily="34" charset="-34"/>
                        </a:rPr>
                        <a:t>4</a:t>
                      </a:r>
                      <a:endParaRPr lang="en-US" sz="3600" dirty="0" smtClean="0">
                        <a:latin typeface="Leelawadee" pitchFamily="34" charset="-34"/>
                        <a:cs typeface="Leelawadee" pitchFamily="34" charset="-34"/>
                      </a:endParaRPr>
                    </a:p>
                    <a:p>
                      <a:pPr algn="ctr"/>
                      <a:r>
                        <a:rPr lang="th-TH" sz="3600" dirty="0" smtClean="0">
                          <a:latin typeface="Leelawadee" pitchFamily="34" charset="-34"/>
                          <a:cs typeface="Leelawadee" pitchFamily="34" charset="-34"/>
                        </a:rPr>
                        <a:t>ประวัติศาสตร์</a:t>
                      </a:r>
                      <a:endParaRPr lang="th-TH" sz="3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Leelawadee" pitchFamily="34" charset="-34"/>
                          <a:cs typeface="Leelawadee" pitchFamily="34" charset="-34"/>
                        </a:rPr>
                        <a:t>ตัวชี้วัด</a:t>
                      </a:r>
                      <a:endParaRPr lang="th-TH" sz="3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dirty="0" smtClean="0"/>
                    </a:p>
                    <a:p>
                      <a:pPr algn="ctr"/>
                      <a:r>
                        <a:rPr lang="th-TH" sz="3200" dirty="0" smtClean="0">
                          <a:latin typeface="Leelawadee" pitchFamily="34" charset="-34"/>
                          <a:cs typeface="Leelawadee" pitchFamily="34" charset="-34"/>
                        </a:rPr>
                        <a:t>ม.</a:t>
                      </a:r>
                      <a:endParaRPr lang="en-US" sz="3200" dirty="0" smtClean="0">
                        <a:latin typeface="Leelawadee" pitchFamily="34" charset="-34"/>
                        <a:cs typeface="Leelawadee" pitchFamily="34" charset="-34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Leelawadee" pitchFamily="34" charset="-34"/>
                          <a:cs typeface="Leelawadee" pitchFamily="34" charset="-34"/>
                        </a:rPr>
                        <a:t>4-6</a:t>
                      </a:r>
                      <a:endParaRPr lang="th-TH" sz="24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</a:tr>
              <a:tr h="7200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ป.</a:t>
                      </a:r>
                      <a:endParaRPr lang="en-US" sz="2000" b="1" dirty="0" smtClean="0">
                        <a:latin typeface="Leelawadee" pitchFamily="34" charset="-34"/>
                        <a:cs typeface="Leelawadee" pitchFamily="34" charset="-34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1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ป.</a:t>
                      </a:r>
                      <a:r>
                        <a:rPr lang="en-US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0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ป.</a:t>
                      </a:r>
                      <a:r>
                        <a:rPr lang="en-US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0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ป.</a:t>
                      </a:r>
                      <a:r>
                        <a:rPr lang="en-US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4</a:t>
                      </a:r>
                      <a:endParaRPr lang="th-TH" sz="20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ป.</a:t>
                      </a:r>
                      <a:r>
                        <a:rPr lang="en-US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5</a:t>
                      </a:r>
                      <a:endParaRPr lang="th-TH" sz="20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ป.</a:t>
                      </a:r>
                      <a:r>
                        <a:rPr lang="en-US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6</a:t>
                      </a:r>
                      <a:endParaRPr lang="th-TH" sz="20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ม.</a:t>
                      </a:r>
                      <a:r>
                        <a:rPr lang="en-US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1</a:t>
                      </a:r>
                      <a:endParaRPr lang="th-TH" sz="20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ม.</a:t>
                      </a:r>
                      <a:r>
                        <a:rPr lang="en-US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0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ม.</a:t>
                      </a:r>
                      <a:r>
                        <a:rPr lang="en-US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0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มาตรฐาน</a:t>
                      </a:r>
                      <a:r>
                        <a:rPr lang="th-TH" sz="2000" b="1" baseline="0" dirty="0" smtClean="0">
                          <a:latin typeface="Leelawadee" pitchFamily="34" charset="-34"/>
                          <a:cs typeface="Leelawadee" pitchFamily="34" charset="-34"/>
                        </a:rPr>
                        <a:t> ส</a:t>
                      </a:r>
                      <a:r>
                        <a:rPr lang="en-US" sz="2000" b="1" baseline="0" dirty="0" smtClean="0">
                          <a:latin typeface="Leelawadee" pitchFamily="34" charset="-34"/>
                          <a:cs typeface="Leelawadee" pitchFamily="34" charset="-34"/>
                        </a:rPr>
                        <a:t> 4.1</a:t>
                      </a:r>
                      <a:endParaRPr lang="th-TH" sz="16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มาตรฐาน</a:t>
                      </a:r>
                      <a:r>
                        <a:rPr lang="th-TH" sz="2000" b="1" baseline="0" dirty="0" smtClean="0">
                          <a:latin typeface="Leelawadee" pitchFamily="34" charset="-34"/>
                          <a:cs typeface="Leelawadee" pitchFamily="34" charset="-34"/>
                        </a:rPr>
                        <a:t> ส</a:t>
                      </a:r>
                      <a:r>
                        <a:rPr lang="en-US" sz="2000" b="1" baseline="0" dirty="0" smtClean="0">
                          <a:latin typeface="Leelawadee" pitchFamily="34" charset="-34"/>
                          <a:cs typeface="Leelawadee" pitchFamily="34" charset="-34"/>
                        </a:rPr>
                        <a:t> 4.2</a:t>
                      </a:r>
                      <a:endParaRPr lang="th-TH" sz="18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4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Leelawadee" pitchFamily="34" charset="-34"/>
                          <a:cs typeface="Leelawadee" pitchFamily="34" charset="-34"/>
                        </a:rPr>
                        <a:t>มาตรฐาน</a:t>
                      </a:r>
                      <a:r>
                        <a:rPr lang="th-TH" sz="2000" b="1" baseline="0" dirty="0" smtClean="0">
                          <a:latin typeface="Leelawadee" pitchFamily="34" charset="-34"/>
                          <a:cs typeface="Leelawadee" pitchFamily="34" charset="-34"/>
                        </a:rPr>
                        <a:t> ส</a:t>
                      </a:r>
                      <a:r>
                        <a:rPr lang="en-US" sz="2000" b="1" baseline="0" dirty="0" smtClean="0">
                          <a:latin typeface="Leelawadee" pitchFamily="34" charset="-34"/>
                          <a:cs typeface="Leelawadee" pitchFamily="34" charset="-34"/>
                        </a:rPr>
                        <a:t> 4.3</a:t>
                      </a:r>
                      <a:endParaRPr lang="th-TH" sz="18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4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4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3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4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5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Leelawadee" pitchFamily="34" charset="-34"/>
                          <a:cs typeface="Leelawadee" pitchFamily="34" charset="-34"/>
                        </a:rPr>
                        <a:t>รวม</a:t>
                      </a:r>
                      <a:endParaRPr lang="th-TH" sz="28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8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6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8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8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9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8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8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8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8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Leelawadee" pitchFamily="34" charset="-34"/>
                          <a:cs typeface="Leelawadee" pitchFamily="34" charset="-34"/>
                        </a:rPr>
                        <a:t>11</a:t>
                      </a:r>
                      <a:endParaRPr lang="th-TH" sz="24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635368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คุณสมบัติของมาตรฐาน / ตัวชี้วัด</a:t>
            </a:r>
            <a:endParaRPr lang="en-US" sz="4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5626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th-TH" sz="44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ทุกมาตรฐาน/ตัวชี้วัด ต้องนำไปจัดการเรียนการสอน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4400" b="1" dirty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ทุกมาตรฐาน/ตัวชี้วัด ต้อง</a:t>
            </a:r>
            <a:r>
              <a:rPr lang="th-TH" sz="4400" b="1" dirty="0" smtClean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นำไป    วัดและประเมินผล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4400" b="1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4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มาตรฐาน/ตัวชี้วัด นำมาจัดการเรียนการสอนซ้ำได้ แต่ขาดไม่ได้</a:t>
            </a:r>
            <a:endParaRPr lang="en-US" sz="4400" b="1" dirty="0">
              <a:solidFill>
                <a:srgbClr val="C0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86849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7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ประวัติศาสตร์</a:t>
            </a:r>
            <a:endParaRPr lang="en-US" sz="60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rgbClr val="D14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เน้น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- ความเป็นมาของชาติไทย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D14E05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400" b="1" dirty="0" smtClean="0">
                <a:solidFill>
                  <a:srgbClr val="D14E05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    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- วัฒนธรรมและภูมิปัญญาไทย</a:t>
            </a:r>
          </a:p>
          <a:p>
            <a:pPr marL="0" indent="0">
              <a:buNone/>
            </a:pPr>
            <a:r>
              <a:rPr lang="th-TH" sz="4400" b="1" dirty="0">
                <a:solidFill>
                  <a:srgbClr val="D14E05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400" b="1" dirty="0" smtClean="0">
                <a:solidFill>
                  <a:srgbClr val="D14E05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    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- มีความรัก ความภาคภูมิใจ และธำรงความเป็นไทย</a:t>
            </a:r>
          </a:p>
          <a:p>
            <a:pPr marL="0" indent="0">
              <a:buNone/>
            </a:pPr>
            <a:r>
              <a:rPr lang="th-TH" sz="4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- สถาบันพระมหากษัตริย์ </a:t>
            </a:r>
          </a:p>
          <a:p>
            <a:pPr marL="0" indent="0">
              <a:buNone/>
            </a:pPr>
            <a:r>
              <a:rPr lang="th-TH" sz="5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endParaRPr lang="en-US" sz="4400" b="1" dirty="0">
              <a:solidFill>
                <a:srgbClr val="D14E05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8128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7498080" cy="25447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th-TH" sz="9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สอนอย่างไร?</a:t>
            </a:r>
            <a:endParaRPr lang="en-US" sz="9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3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1975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buNone/>
            </a:pPr>
            <a:r>
              <a:rPr lang="th-TH" sz="7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“ตามปกติผู้สอนจะใช้</a:t>
            </a:r>
          </a:p>
          <a:p>
            <a:pPr algn="ctr">
              <a:buNone/>
            </a:pPr>
            <a:r>
              <a:rPr lang="th-TH" sz="7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วิธีการที่ตนเองถนัด</a:t>
            </a:r>
          </a:p>
          <a:p>
            <a:pPr algn="ctr">
              <a:buNone/>
            </a:pPr>
            <a:r>
              <a:rPr lang="th-TH" sz="7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อยู่เพียง </a:t>
            </a:r>
            <a:r>
              <a:rPr lang="en-US" sz="7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2-3 </a:t>
            </a:r>
            <a:r>
              <a:rPr lang="th-TH" sz="7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วิธี”</a:t>
            </a:r>
          </a:p>
          <a:p>
            <a:pPr algn="r">
              <a:buNone/>
            </a:pP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r">
              <a:buNone/>
            </a:pPr>
            <a:r>
              <a:rPr lang="th-TH" sz="6000" b="1" dirty="0" smtClean="0">
                <a:solidFill>
                  <a:srgbClr val="0070C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(ดร.ทิศนา แขมมณี)</a:t>
            </a:r>
            <a:endParaRPr lang="th-TH" sz="6000" b="1" dirty="0">
              <a:solidFill>
                <a:srgbClr val="0070C0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0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8" y="1071546"/>
            <a:ext cx="7924800" cy="51768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65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“วิธีสอนวิธีใดวิธีหนึ่งมีคุณสมบัติเฉพาะอย่างเท่านั้น ไม่สามารถสนองเป้าหมายของการเรียนการสอนได้ครอบคลุมครบถ้วน”</a:t>
            </a:r>
            <a:endParaRPr lang="th-TH" sz="65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2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7200" b="1" dirty="0" smtClean="0">
                <a:latin typeface="LilyUPC" pitchFamily="34" charset="-34"/>
                <a:cs typeface="LilyUPC" pitchFamily="34" charset="-34"/>
              </a:rPr>
              <a:t>ควรใช้วิธีสอนใด?</a:t>
            </a:r>
            <a:endParaRPr lang="th-TH" sz="7200" b="1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6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ถ้ามีมาตรฐาน/ตัวชี้วัด </a:t>
            </a:r>
            <a:r>
              <a:rPr lang="th-TH" sz="6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.....</a:t>
            </a:r>
          </a:p>
          <a:p>
            <a:pPr marL="1143000" indent="-1143000">
              <a:buAutoNum type="arabicPeriod"/>
            </a:pPr>
            <a:r>
              <a:rPr lang="th-TH" sz="6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ปรับเปลี่ยนความรู้สึก</a:t>
            </a:r>
          </a:p>
          <a:p>
            <a:pPr marL="1143000" indent="-1143000">
              <a:buAutoNum type="arabicPeriod"/>
            </a:pPr>
            <a:r>
              <a:rPr lang="th-TH" sz="6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ได้ความคิดที่หลากหลาย</a:t>
            </a:r>
          </a:p>
          <a:p>
            <a:pPr marL="1143000" indent="-1143000">
              <a:buAutoNum type="arabicPeriod"/>
            </a:pPr>
            <a:r>
              <a:rPr lang="th-TH" sz="6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เน้นกระบวนการ</a:t>
            </a:r>
            <a:endParaRPr lang="th-TH" sz="6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889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7200" b="1" dirty="0" smtClean="0">
                <a:latin typeface="LilyUPC" pitchFamily="34" charset="-34"/>
                <a:cs typeface="LilyUPC" pitchFamily="34" charset="-34"/>
              </a:rPr>
              <a:t>ควรใช้วิธีสอนใด?</a:t>
            </a:r>
            <a:endParaRPr lang="th-TH" sz="7200" b="1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4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  ถ่ายทอดเนื้อหาได้รวดเร็ว</a:t>
            </a:r>
          </a:p>
          <a:p>
            <a:pPr>
              <a:buNone/>
            </a:pPr>
            <a:r>
              <a:rPr lang="en-US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  ปรับเปลี่ยนเจตคติ</a:t>
            </a:r>
          </a:p>
          <a:p>
            <a:pPr marL="1143000" indent="-1143000">
              <a:buNone/>
            </a:pPr>
            <a:r>
              <a:rPr lang="en-US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6.  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พัฒนาทักษะ</a:t>
            </a:r>
          </a:p>
          <a:p>
            <a:pPr marL="1143000" indent="-1143000">
              <a:buNone/>
            </a:pPr>
            <a:r>
              <a:rPr lang="en-US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7.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เรียนรู้ด้วยตนเองตามความสามารถ</a:t>
            </a:r>
          </a:p>
          <a:p>
            <a:pPr marL="1143000" indent="-1143000">
              <a:buNone/>
            </a:pP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 ความต้องการ และความสนใจ</a:t>
            </a:r>
            <a:endParaRPr lang="th-TH" sz="4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33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7200" b="1" dirty="0" smtClean="0">
                <a:latin typeface="LilyUPC" pitchFamily="34" charset="-34"/>
                <a:cs typeface="LilyUPC" pitchFamily="34" charset="-34"/>
              </a:rPr>
              <a:t>ควรใช้วิธีสอนใด?</a:t>
            </a:r>
            <a:endParaRPr lang="th-TH" sz="7200" b="1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>
            <a:normAutofit fontScale="25000" lnSpcReduction="20000"/>
          </a:bodyPr>
          <a:lstStyle/>
          <a:p>
            <a:pPr marL="1143000" indent="-1143000">
              <a:buAutoNum type="arabicPeriod" startAt="8"/>
            </a:pPr>
            <a:endParaRPr lang="th-TH" sz="6000" b="1" dirty="0" smtClean="0">
              <a:latin typeface="Angsana New" pitchFamily="18" charset="-34"/>
              <a:cs typeface="Angsana New" pitchFamily="18" charset="-34"/>
            </a:endParaRPr>
          </a:p>
          <a:p>
            <a:pPr marL="1143000" indent="-1143000">
              <a:buNone/>
            </a:pPr>
            <a:r>
              <a:rPr lang="en-US" sz="19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8. </a:t>
            </a:r>
            <a:r>
              <a:rPr lang="th-TH" sz="19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ช่วยให้ผู้เรียนได้เรียนรู้สภาพ      </a:t>
            </a:r>
          </a:p>
          <a:p>
            <a:pPr marL="1143000" indent="-1143000">
              <a:buNone/>
            </a:pPr>
            <a:r>
              <a:rPr lang="th-TH" sz="19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9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ความเป็นจริง</a:t>
            </a:r>
          </a:p>
          <a:p>
            <a:pPr marL="1143000" indent="-1143000">
              <a:buNone/>
            </a:pPr>
            <a:r>
              <a:rPr lang="en-US" sz="19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9.</a:t>
            </a:r>
            <a:r>
              <a:rPr lang="th-TH" sz="19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ช่วยให้ผู้เรียนได้เรียนรู้อย่าง</a:t>
            </a:r>
          </a:p>
          <a:p>
            <a:pPr marL="1143000" indent="-1143000">
              <a:buNone/>
            </a:pPr>
            <a:r>
              <a:rPr lang="th-TH" sz="19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19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สนุกสนานและท้าทาย</a:t>
            </a:r>
          </a:p>
          <a:p>
            <a:pPr marL="1143000" indent="-1143000">
              <a:buNone/>
            </a:pPr>
            <a:r>
              <a:rPr lang="en-US" sz="19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10. </a:t>
            </a:r>
            <a:r>
              <a:rPr lang="th-TH" sz="19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ฝึกฝนการเผชิญสถานการณ์และ</a:t>
            </a:r>
          </a:p>
          <a:p>
            <a:pPr marL="1143000" indent="-1143000">
              <a:buNone/>
            </a:pPr>
            <a:r>
              <a:rPr lang="th-TH" sz="19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แก้ปัญหา</a:t>
            </a:r>
            <a:br>
              <a:rPr lang="th-TH" sz="19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</a:br>
            <a:endParaRPr lang="th-TH" sz="19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792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คำชี้แจง</a:t>
            </a:r>
            <a:endParaRPr lang="en-US" sz="54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b="1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1. </a:t>
            </a:r>
            <a:r>
              <a:rPr lang="th-TH" sz="44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ศึกษา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4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“แนวปฏิบัติที่สอดคล้องกับนโยบาย</a:t>
            </a:r>
            <a:r>
              <a:rPr lang="th-TH" sz="4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การจัดการ</a:t>
            </a:r>
            <a:r>
              <a:rPr lang="th-TH" sz="44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เรียนการสอนประวัติศาสตร์และหน้าที่พลเมือง”</a:t>
            </a:r>
            <a:endParaRPr lang="en-US" sz="4400" b="1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sz="44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2. ท่านมีปัญหา หรือข้อสงสัยในเรื่องใดบ้าง?  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3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7200" b="1" dirty="0" smtClean="0">
                <a:latin typeface="LilyUPC" pitchFamily="34" charset="-34"/>
                <a:cs typeface="LilyUPC" pitchFamily="34" charset="-34"/>
              </a:rPr>
              <a:t>ควรใช้วิธีสอนใด?</a:t>
            </a:r>
            <a:endParaRPr lang="th-TH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11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  ให้เรื่องราวนั้นมีชีวิตชีวาขึ้นมา</a:t>
            </a:r>
          </a:p>
          <a:p>
            <a:pPr marL="1143000" indent="-1143000">
              <a:buNone/>
            </a:pPr>
            <a:r>
              <a:rPr lang="en-US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12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  ได้เรียนรู้สภาพความเป็นจริง</a:t>
            </a:r>
          </a:p>
          <a:p>
            <a:pPr marL="1143000" indent="-1143000">
              <a:buNone/>
            </a:pP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 และมีประสบการณ์ตรง</a:t>
            </a:r>
          </a:p>
          <a:p>
            <a:pPr marL="1143000" indent="-1143000">
              <a:buNone/>
            </a:pPr>
            <a:r>
              <a:rPr lang="en-US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13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  ให้ผู้เรียนสรุปหลักการจากตัวอย่าง</a:t>
            </a:r>
          </a:p>
          <a:p>
            <a:pPr marL="1143000" indent="-1143000">
              <a:buNone/>
            </a:pP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 ต่างๆ ด้วยตนเอง</a:t>
            </a:r>
            <a:endParaRPr lang="th-TH" sz="4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78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7200" b="1" dirty="0" smtClean="0">
                <a:latin typeface="LilyUPC" pitchFamily="34" charset="-34"/>
                <a:cs typeface="LilyUPC" pitchFamily="34" charset="-34"/>
              </a:rPr>
              <a:t>ควรใช้วิธีสอนใด?</a:t>
            </a:r>
            <a:endParaRPr lang="th-TH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14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  ให้ผู้เรียนนำทฤษฎี/หลักการไปใช้</a:t>
            </a:r>
          </a:p>
          <a:p>
            <a:pPr>
              <a:buNone/>
            </a:pP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 ในสถานการณ์ใหม่</a:t>
            </a:r>
          </a:p>
          <a:p>
            <a:pPr>
              <a:buNone/>
            </a:pPr>
            <a:r>
              <a:rPr lang="en-US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15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  ใช้กระบวนการวิจัยเพื่อการเรียนรู้</a:t>
            </a:r>
            <a:endParaRPr lang="th-TH" sz="4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663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0" y="0"/>
            <a:ext cx="9144000" cy="990600"/>
          </a:xfrm>
          <a:prstGeom prst="wedgeRoundRectCallout">
            <a:avLst>
              <a:gd name="adj1" fmla="val -44029"/>
              <a:gd name="adj2" fmla="val 8697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6250"/>
                <a:gd name="adj2" fmla="val 244"/>
              </a:avLst>
            </a:prstTxWarp>
            <a:noAutofit/>
          </a:bodyPr>
          <a:lstStyle/>
          <a:p>
            <a:pPr algn="ctr"/>
            <a:r>
              <a:rPr lang="th-TH" sz="5400" b="1" dirty="0" smtClean="0">
                <a:latin typeface="LilyUPC" pitchFamily="34" charset="-34"/>
                <a:cs typeface="LilyUPC" pitchFamily="34" charset="-34"/>
              </a:rPr>
              <a:t>เรียงลำดับภาพต่อไปนี้</a:t>
            </a:r>
            <a:endParaRPr lang="en-US" sz="5400" b="1" dirty="0"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7" name="Picture 4" descr="BP53HCA0XQFBGCAO8ISGTCA2HN8A5CA0PEYKYCAIBIDFYCA4OQY2XCAGXQAMOCAMPUAXRCAUQTFIHCA0X3WM3CAUSPZ61CAV3QMU7CA656NCLCAADHSHACAJXO0C2CAYF6WYHCA1RSSF4CAZZ8A7O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600" y="1600200"/>
            <a:ext cx="2133600" cy="180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026" name="Picture 2" descr="C:\Users\admin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25908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Korea-postage-picture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4996" y="3427640"/>
            <a:ext cx="1866900" cy="227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1208785_516262498458764_127686070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865" y="3689577"/>
            <a:ext cx="2153787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images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676400"/>
            <a:ext cx="192166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p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942" y="3741738"/>
            <a:ext cx="2327196" cy="212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6208539" y="2992212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3165396" y="2937783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250371" y="3199040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4" name="วงรี 13"/>
          <p:cNvSpPr/>
          <p:nvPr/>
        </p:nvSpPr>
        <p:spPr>
          <a:xfrm>
            <a:off x="5054067" y="5475514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381000" y="5640388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6242913" y="5040085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18707" y="6255431"/>
            <a:ext cx="469260" cy="381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882054" y="6255431"/>
            <a:ext cx="469260" cy="381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867836" y="6255431"/>
            <a:ext cx="469260" cy="381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868110" y="6255431"/>
            <a:ext cx="469260" cy="381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852513" y="6264729"/>
            <a:ext cx="469260" cy="381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855339" y="6255431"/>
            <a:ext cx="469260" cy="381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admin\Desktop\ดาวน์โหลด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5601" y="4287496"/>
            <a:ext cx="955508" cy="150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35279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latin typeface="Comic Sans MS" panose="030F0702030302020204" pitchFamily="66" charset="0"/>
                <a:cs typeface="Book_Akhanake" pitchFamily="2" charset="0"/>
              </a:rPr>
              <a:t>Charles Darwin’s Model</a:t>
            </a:r>
            <a:endParaRPr lang="th-TH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pPr marL="742950" indent="-742950" algn="ctr">
              <a:buNone/>
            </a:pP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5</a:t>
            </a:r>
            <a:r>
              <a:rPr lang="en-US" sz="54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 </a:t>
            </a:r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ส</a:t>
            </a:r>
          </a:p>
          <a:p>
            <a:pPr marL="742950" indent="-742950"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สั</a:t>
            </a:r>
            <a:r>
              <a:rPr lang="th-TH" sz="54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งเกต (พิจารณา)</a:t>
            </a:r>
          </a:p>
          <a:p>
            <a:pPr marL="742950" indent="-742950"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ส</a:t>
            </a:r>
            <a:r>
              <a:rPr lang="th-TH" sz="54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งสัย (ตั้งคำถาม)</a:t>
            </a:r>
          </a:p>
          <a:p>
            <a:pPr marL="742950" indent="-742950"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สื</a:t>
            </a:r>
            <a:r>
              <a:rPr lang="th-TH" sz="54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บค้น (แสวงหาคำตอบ)</a:t>
            </a:r>
          </a:p>
          <a:p>
            <a:pPr marL="742950" indent="-742950"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ส</a:t>
            </a:r>
            <a:r>
              <a:rPr lang="th-TH" sz="54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รุป (วิเคราะห์/สังเคราะห์)</a:t>
            </a:r>
          </a:p>
          <a:p>
            <a:pPr marL="742950" indent="-742950" algn="ctr">
              <a:buNone/>
            </a:pPr>
            <a:r>
              <a:rPr lang="th-TH" sz="54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เ</a:t>
            </a:r>
            <a:r>
              <a:rPr lang="th-TH" sz="54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ส</a:t>
            </a:r>
            <a:r>
              <a:rPr lang="th-TH" sz="54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นอ (นำเสนอผล)</a:t>
            </a:r>
          </a:p>
          <a:p>
            <a:pPr algn="ctr">
              <a:buNone/>
            </a:pPr>
            <a:endParaRPr lang="th-TH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atin typeface="Comic Sans MS" pitchFamily="66" charset="0"/>
                <a:cs typeface="LilyUPC" pitchFamily="34" charset="-34"/>
              </a:rPr>
              <a:t>IS</a:t>
            </a:r>
            <a:r>
              <a:rPr lang="th-TH" sz="5400" b="1" dirty="0" smtClean="0">
                <a:latin typeface="Comic Sans MS" pitchFamily="66" charset="0"/>
                <a:cs typeface="LilyUPC" pitchFamily="34" charset="-34"/>
              </a:rPr>
              <a:t>  </a:t>
            </a:r>
            <a:r>
              <a:rPr lang="th-TH" sz="8800" b="1" dirty="0" smtClean="0">
                <a:latin typeface="Comic Sans MS" pitchFamily="66" charset="0"/>
                <a:cs typeface="LilyUPC" pitchFamily="34" charset="-34"/>
              </a:rPr>
              <a:t>/</a:t>
            </a:r>
            <a:r>
              <a:rPr lang="th-TH" sz="5400" b="1" dirty="0" smtClean="0">
                <a:latin typeface="Comic Sans MS" pitchFamily="66" charset="0"/>
                <a:cs typeface="LilyUPC" pitchFamily="34" charset="-34"/>
              </a:rPr>
              <a:t>  </a:t>
            </a:r>
            <a:r>
              <a:rPr lang="th-TH" sz="8000" b="1" dirty="0" smtClean="0">
                <a:latin typeface="Comic Sans MS" panose="030F0702030302020204" pitchFamily="66" charset="0"/>
                <a:cs typeface="LilyUPC" pitchFamily="34" charset="-34"/>
              </a:rPr>
              <a:t>5</a:t>
            </a:r>
            <a:r>
              <a:rPr lang="th-TH" sz="5400" b="1" dirty="0" smtClean="0">
                <a:latin typeface="Comic Sans MS" pitchFamily="66" charset="0"/>
                <a:cs typeface="LilyUPC" pitchFamily="34" charset="-34"/>
              </a:rPr>
              <a:t> </a:t>
            </a:r>
            <a:r>
              <a:rPr lang="en-US" sz="5400" b="1" dirty="0" smtClean="0">
                <a:latin typeface="Comic Sans MS" pitchFamily="66" charset="0"/>
                <a:cs typeface="LilyUPC" pitchFamily="34" charset="-34"/>
              </a:rPr>
              <a:t>STEPS 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1600200"/>
            <a:ext cx="8136904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5400" b="1" dirty="0" smtClean="0">
                <a:latin typeface="LilyUPC" pitchFamily="34" charset="-34"/>
                <a:cs typeface="LilyUPC" pitchFamily="34" charset="-34"/>
              </a:rPr>
              <a:t>1. ตั้งคำถาม</a:t>
            </a:r>
          </a:p>
          <a:p>
            <a:pPr marL="0" indent="0">
              <a:buNone/>
            </a:pPr>
            <a:r>
              <a:rPr lang="th-TH" sz="5400" b="1" dirty="0" smtClean="0">
                <a:latin typeface="LilyUPC" pitchFamily="34" charset="-34"/>
                <a:cs typeface="LilyUPC" pitchFamily="34" charset="-34"/>
              </a:rPr>
              <a:t>2. สืบค้น / แสวงหาสารสนเทศ</a:t>
            </a:r>
          </a:p>
          <a:p>
            <a:pPr marL="0" indent="0">
              <a:buNone/>
            </a:pPr>
            <a:r>
              <a:rPr lang="th-TH" sz="5400" b="1" dirty="0" smtClean="0">
                <a:latin typeface="LilyUPC" pitchFamily="34" charset="-34"/>
                <a:cs typeface="LilyUPC" pitchFamily="34" charset="-34"/>
              </a:rPr>
              <a:t>3. สรุปองค์ความรู้</a:t>
            </a:r>
          </a:p>
          <a:p>
            <a:pPr marL="0" indent="0">
              <a:buNone/>
            </a:pPr>
            <a:r>
              <a:rPr lang="th-TH" sz="5400" b="1" dirty="0" smtClean="0">
                <a:latin typeface="LilyUPC" pitchFamily="34" charset="-34"/>
                <a:cs typeface="LilyUPC" pitchFamily="34" charset="-34"/>
              </a:rPr>
              <a:t>4. นำเสนอ / สื่อสาร</a:t>
            </a:r>
          </a:p>
          <a:p>
            <a:pPr marL="0" indent="0">
              <a:buNone/>
            </a:pPr>
            <a:r>
              <a:rPr lang="th-TH" sz="5400" b="1" dirty="0" smtClean="0">
                <a:latin typeface="LilyUPC" pitchFamily="34" charset="-34"/>
                <a:cs typeface="LilyUPC" pitchFamily="34" charset="-34"/>
              </a:rPr>
              <a:t>5. นำไปบริการสังคม</a:t>
            </a:r>
            <a:endParaRPr lang="en-US" sz="5400" b="1" dirty="0"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0838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39962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effectLst/>
                <a:latin typeface="LilyUPC" panose="020B0604020202020204" pitchFamily="34" charset="-34"/>
                <a:cs typeface="LilyUPC" panose="020B0604020202020204" pitchFamily="34" charset="-34"/>
              </a:rPr>
              <a:t>สื่อการเรียนรู้นอกห้องเรียนเสมือนจริง</a:t>
            </a:r>
            <a:br>
              <a:rPr lang="th-TH" sz="5400" b="1" dirty="0" smtClean="0">
                <a:effectLst/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en-US" sz="5400" b="1" dirty="0" smtClean="0">
                <a:solidFill>
                  <a:srgbClr val="0070C0"/>
                </a:solidFill>
                <a:effectLst/>
                <a:latin typeface="Segoe Print" panose="02000600000000000000" pitchFamily="2" charset="0"/>
                <a:cs typeface="LilyUPC" panose="020B0604020202020204" pitchFamily="34" charset="-34"/>
              </a:rPr>
              <a:t>Virtual Field Trip</a:t>
            </a:r>
            <a:endParaRPr lang="en-US" sz="5400" b="1" dirty="0">
              <a:solidFill>
                <a:srgbClr val="0070C0"/>
              </a:solidFill>
              <a:effectLst/>
              <a:latin typeface="Segoe Print" panose="02000600000000000000" pitchFamily="2" charset="0"/>
              <a:cs typeface="Lily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35608" y="2743200"/>
            <a:ext cx="7498080" cy="3505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ประวัติศาสตร์สุโขทัย อยุธยา และรัตนโกสินทร์</a:t>
            </a:r>
          </a:p>
          <a:p>
            <a:r>
              <a:rPr lang="th-TH" sz="4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แบบทดสอบก่อนเรียนและ  หลังเรียน</a:t>
            </a:r>
            <a:endParaRPr lang="en-US" sz="4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4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492358"/>
            <a:ext cx="7498080" cy="1630362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0070C0"/>
                </a:solidFill>
                <a:effectLst/>
                <a:latin typeface="LilyUPC" panose="020B0604020202020204" pitchFamily="34" charset="-34"/>
                <a:cs typeface="LilyUPC" panose="020B0604020202020204" pitchFamily="34" charset="-34"/>
              </a:rPr>
              <a:t>เรียนรู้ประวัติศาสตร์ในระบบออนไลน์</a:t>
            </a:r>
            <a:endParaRPr lang="en-US" sz="5400" b="1" dirty="0">
              <a:solidFill>
                <a:srgbClr val="0070C0"/>
              </a:solidFill>
              <a:effectLst/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828800"/>
            <a:ext cx="8534400" cy="4419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th-TH" sz="4400" b="1" dirty="0" smtClean="0">
              <a:latin typeface="Segoe Print" panose="02000600000000000000" pitchFamily="2" charset="0"/>
              <a:cs typeface="TH Kodchasal" panose="02000506000000020004" pitchFamily="2" charset="-34"/>
            </a:endParaRPr>
          </a:p>
          <a:p>
            <a:pPr marL="82296" indent="0">
              <a:buNone/>
            </a:pPr>
            <a:r>
              <a:rPr lang="en-US" sz="4400" b="1" dirty="0" smtClean="0">
                <a:latin typeface="Segoe Print" panose="02000600000000000000" pitchFamily="2" charset="0"/>
                <a:cs typeface="TH Kodchasal" panose="02000506000000020004" pitchFamily="2" charset="-34"/>
              </a:rPr>
              <a:t>http://virtual.mediaobec.com</a:t>
            </a:r>
            <a:endParaRPr lang="en-US" sz="4400" b="1" dirty="0">
              <a:latin typeface="Segoe Print" panose="02000600000000000000" pitchFamily="2" charset="0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89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>
            <a:normAutofit/>
          </a:bodyPr>
          <a:lstStyle/>
          <a:p>
            <a:pPr marL="0" indent="0"/>
            <a:r>
              <a:rPr lang="th-TH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จัดรายวิชาหน้าที่พลเมืองอย่างไร?</a:t>
            </a:r>
            <a:endParaRPr lang="en-US" b="1" dirty="0">
              <a:solidFill>
                <a:srgbClr val="0070C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4196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th-TH" sz="5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เปิดสอนตั้งแต่ ภาคเรียนที่ 2 ของ      ปีการศึกษา 2557</a:t>
            </a:r>
          </a:p>
          <a:p>
            <a:pPr>
              <a:buFontTx/>
              <a:buChar char="-"/>
            </a:pPr>
            <a:r>
              <a:rPr lang="th-TH" sz="5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เป็น </a:t>
            </a:r>
            <a:r>
              <a:rPr lang="th-TH" sz="52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รายวิชา</a:t>
            </a:r>
            <a:r>
              <a:rPr lang="th-TH" sz="5200" b="1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เพิ่มเติม </a:t>
            </a:r>
            <a:r>
              <a:rPr lang="th-TH" sz="52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5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ทั้ง </a:t>
            </a:r>
            <a:r>
              <a:rPr lang="th-TH" sz="5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ม.ต้น  </a:t>
            </a:r>
            <a:r>
              <a:rPr lang="th-TH" sz="5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  ม.ปลาย</a:t>
            </a:r>
          </a:p>
          <a:p>
            <a:pPr>
              <a:buFontTx/>
              <a:buChar char="-"/>
            </a:pPr>
            <a:r>
              <a:rPr lang="th-TH" sz="52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ม.</a:t>
            </a:r>
            <a:r>
              <a:rPr lang="th-TH" sz="5200" b="1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ต้น เรียน </a:t>
            </a:r>
            <a:r>
              <a:rPr lang="th-TH" sz="52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1 </a:t>
            </a:r>
            <a:r>
              <a:rPr lang="th-TH" sz="5200" b="1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หน่วย</a:t>
            </a:r>
            <a:r>
              <a:rPr lang="th-TH" sz="5200" b="1" dirty="0" err="1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52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/ 40 ชม. / ปี</a:t>
            </a:r>
          </a:p>
          <a:p>
            <a:pPr>
              <a:buFontTx/>
              <a:buChar char="-"/>
            </a:pPr>
            <a:r>
              <a:rPr lang="th-TH" sz="52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ม.</a:t>
            </a:r>
            <a:r>
              <a:rPr lang="th-TH" sz="5200" b="1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ปลาย เรียน </a:t>
            </a:r>
            <a:r>
              <a:rPr lang="th-TH" sz="52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2 หน่วย</a:t>
            </a:r>
            <a:r>
              <a:rPr lang="th-TH" sz="5200" b="1" dirty="0" err="1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52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/ 80ชม. / ตลอด </a:t>
            </a:r>
            <a:r>
              <a:rPr lang="th-TH" sz="5200" b="1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3 ปี</a:t>
            </a:r>
            <a:r>
              <a:rPr lang="en-US" sz="3600" b="1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6504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0" y="1066800"/>
            <a:ext cx="7620000" cy="5105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48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รายวิชาพื้นฐาน 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และ </a:t>
            </a:r>
            <a:r>
              <a:rPr lang="th-TH" sz="48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รายวิชาเพิ่มเติม</a:t>
            </a:r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มีความแตกต่างกันอย่างไร?</a:t>
            </a:r>
            <a:endParaRPr lang="en-US" sz="4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330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410200"/>
          </a:xfrm>
          <a:ln w="1905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1. เรียนตามมาตรฐานการเรียนรู้/ตัวชี้วัด และสาระการเรียนรู้แกนกลาง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2. เรียนเหมือนกันทั้งประเทศ</a:t>
            </a:r>
          </a:p>
          <a:p>
            <a:pPr marL="0" indent="0">
              <a:buNone/>
            </a:pPr>
            <a:endParaRPr lang="th-TH" sz="4000" b="1" dirty="0" smtClean="0">
              <a:solidFill>
                <a:srgbClr val="C0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3. ติด 0 ไม่ได้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4. ส 21101</a:t>
            </a:r>
            <a:endParaRPr lang="en-US" sz="4000" b="1" dirty="0">
              <a:solidFill>
                <a:srgbClr val="C0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410200"/>
          </a:xfrm>
          <a:ln w="1905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1. เรียนเพิ่มเติมจากสิ่งที่กำหนดไว้ในหลักสูตรแกนกลาง โดยกำหนดเป็น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ผลการเรียนรู้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2. เรียนลึกซึ้ง เข้มข้น หรือเน้นเรื่องใดเรื่องหนึ่งเป็นพิเศษ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3. ติด 0 ได้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4. ส 21201</a:t>
            </a:r>
            <a:endParaRPr lang="en-US" sz="4000" b="1" dirty="0">
              <a:solidFill>
                <a:srgbClr val="0070C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2400" y="152400"/>
            <a:ext cx="43434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รายวิชาพื้นฐาน</a:t>
            </a:r>
            <a:endParaRPr lang="en-US" sz="40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48200" y="152400"/>
            <a:ext cx="43434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รายวิชาเพิ่มเติม</a:t>
            </a:r>
            <a:endParaRPr lang="en-US" sz="40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8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ปัญหา / ข้อสงสัย</a:t>
            </a:r>
            <a:endParaRPr lang="en-US" sz="4800" b="1" spc="50" dirty="0">
              <a:ln w="1143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1. “หน้าที่พลเมือง” ไม่สอนภาคเรียนที่ 2 ปีการศึกษา 2557 ได้หรือไม่?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2. “หน้าที่พลเมือง” ถ้าต้องเปิดสอนเป็นรายวิชาเพิ่มเติมแล้ว ยังต้องสอนในรายวิชาพื้นฐานอีกหรือไม่?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3. ชั้น ม.6 ไม่ต้องเรียนรายวิชาหน้าที่พลเมืองได้หรือไม่?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9315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49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48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จัดทำรายวิชา </a:t>
            </a:r>
            <a:r>
              <a:rPr lang="th-TH" sz="48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“หน้าที่พลเมือง” </a:t>
            </a:r>
            <a:r>
              <a:rPr lang="th-TH" sz="48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เป็นรายวิชาเพิ่มเติมอย่างไร?</a:t>
            </a:r>
            <a:endParaRPr lang="en-US" sz="4800" b="1" dirty="0">
              <a:solidFill>
                <a:srgbClr val="0070C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0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การจัดทำรายวิชา หน้าที่พลเมือง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56260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กำหนดหน่วย</a:t>
            </a:r>
            <a:r>
              <a:rPr lang="th-TH" sz="4000" b="1" dirty="0" err="1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เวลาเรียนต่อภาคเรียน ตลอดโครงสร้างหลักสูตร</a:t>
            </a:r>
          </a:p>
          <a:p>
            <a:pPr marL="0" indent="0">
              <a:buNone/>
            </a:pPr>
            <a:r>
              <a:rPr lang="th-TH" sz="3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8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- 0.5 หน่วย</a:t>
            </a:r>
            <a:r>
              <a:rPr lang="th-TH" sz="3800" b="1" dirty="0" err="1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38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/20 ชม./ภาค </a:t>
            </a:r>
            <a:r>
              <a:rPr lang="en-US" sz="38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:</a:t>
            </a:r>
            <a:r>
              <a:rPr lang="th-TH" sz="38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ม.ต้น 6 รายวิชา</a:t>
            </a:r>
          </a:p>
          <a:p>
            <a:pPr marL="0" indent="0">
              <a:buNone/>
            </a:pPr>
            <a:r>
              <a:rPr lang="th-TH" sz="3800" b="1" dirty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8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    1 หน่วย</a:t>
            </a:r>
            <a:r>
              <a:rPr lang="th-TH" sz="3800" b="1" dirty="0" err="1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38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/40 ชม./ภาค </a:t>
            </a:r>
            <a:r>
              <a:rPr lang="en-US" sz="38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:</a:t>
            </a:r>
            <a:r>
              <a:rPr lang="th-TH" sz="38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ม.ต้น 3 รายวิชา</a:t>
            </a:r>
          </a:p>
          <a:p>
            <a:pPr marL="0" indent="0">
              <a:buNone/>
            </a:pPr>
            <a:r>
              <a:rPr lang="th-TH" sz="38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8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- 0.5 หน่วย</a:t>
            </a:r>
            <a:r>
              <a:rPr lang="th-TH" sz="3800" b="1" dirty="0" err="1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38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/20 ชม./ภาค </a:t>
            </a:r>
            <a:r>
              <a:rPr lang="en-US" sz="38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:</a:t>
            </a:r>
            <a:r>
              <a:rPr lang="th-TH" sz="38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ม.ปลาย 4 รายวิชา</a:t>
            </a:r>
          </a:p>
          <a:p>
            <a:pPr marL="0" indent="0">
              <a:buNone/>
            </a:pPr>
            <a:r>
              <a:rPr lang="th-TH" sz="3800" b="1" dirty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8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    1 หน่วย</a:t>
            </a:r>
            <a:r>
              <a:rPr lang="th-TH" sz="3800" b="1" dirty="0" err="1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38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/40 ชม./ภาค </a:t>
            </a:r>
            <a:r>
              <a:rPr lang="en-US" sz="38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:</a:t>
            </a:r>
            <a:r>
              <a:rPr lang="th-TH" sz="38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ม.ปลาย 2 รายวิชา</a:t>
            </a:r>
            <a:endParaRPr lang="en-US" sz="3800" b="1" dirty="0">
              <a:solidFill>
                <a:srgbClr val="7030A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87850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รูปแบบที่ 1</a:t>
            </a:r>
            <a:endParaRPr lang="en-US" sz="4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idx="1"/>
          </p:nvPr>
        </p:nvSpPr>
        <p:spPr>
          <a:xfrm>
            <a:off x="457200" y="892839"/>
            <a:ext cx="4040188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ภาคเรียนที่ 1</a:t>
            </a:r>
            <a:endParaRPr lang="en-US" sz="36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953000"/>
          </a:xfrm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ม.1      ส 21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01</a:t>
            </a:r>
          </a:p>
          <a:p>
            <a:pPr marL="0" indent="0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ม.2      ส 22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01</a:t>
            </a:r>
          </a:p>
          <a:p>
            <a:pPr marL="0" indent="0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ม.3      ส 23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01</a:t>
            </a:r>
          </a:p>
          <a:p>
            <a:pPr marL="0" indent="0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ม.4      ส 31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01</a:t>
            </a:r>
          </a:p>
          <a:p>
            <a:pPr marL="0" indent="0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ม.5      ส 32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01</a:t>
            </a:r>
          </a:p>
          <a:p>
            <a:pPr marL="0" indent="0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ม.6      .............</a:t>
            </a:r>
            <a:endParaRPr lang="en-US" sz="4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ตัวแทนข้อความ 6"/>
          <p:cNvSpPr>
            <a:spLocks noGrp="1"/>
          </p:cNvSpPr>
          <p:nvPr>
            <p:ph type="body" sz="quarter" idx="3"/>
          </p:nvPr>
        </p:nvSpPr>
        <p:spPr>
          <a:xfrm>
            <a:off x="4645025" y="903725"/>
            <a:ext cx="4041775" cy="6397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ภาคเรียนที่ 2</a:t>
            </a:r>
            <a:endParaRPr lang="en-US" sz="36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953000"/>
          </a:xfrm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     ส 21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02</a:t>
            </a:r>
          </a:p>
          <a:p>
            <a:pPr marL="0" indent="0">
              <a:buNone/>
            </a:pPr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    ส 22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02</a:t>
            </a:r>
          </a:p>
          <a:p>
            <a:pPr marL="0" indent="0">
              <a:buNone/>
            </a:pPr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    ส 23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02</a:t>
            </a:r>
          </a:p>
          <a:p>
            <a:pPr marL="0" indent="0">
              <a:buNone/>
            </a:pPr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    ส 31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02</a:t>
            </a:r>
          </a:p>
          <a:p>
            <a:pPr marL="0" indent="0">
              <a:buNone/>
            </a:pPr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    ส 32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02</a:t>
            </a:r>
          </a:p>
          <a:p>
            <a:pPr marL="0" indent="0">
              <a:buNone/>
            </a:pPr>
            <a:r>
              <a:rPr lang="th-TH" sz="40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      .............</a:t>
            </a:r>
            <a:endParaRPr lang="en-US" sz="4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1943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8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รูปแบบที่ 2</a:t>
            </a:r>
            <a:endParaRPr lang="en-US" sz="48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idx="1"/>
          </p:nvPr>
        </p:nvSpPr>
        <p:spPr>
          <a:xfrm>
            <a:off x="457200" y="892839"/>
            <a:ext cx="4040188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ม.1-3</a:t>
            </a:r>
            <a:endParaRPr lang="en-US" sz="36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953000"/>
          </a:xfrm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 20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01</a:t>
            </a:r>
          </a:p>
          <a:p>
            <a:pPr marL="0" indent="0" algn="ctr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 20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02</a:t>
            </a:r>
          </a:p>
          <a:p>
            <a:pPr marL="0" indent="0" algn="ctr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 20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03</a:t>
            </a:r>
          </a:p>
          <a:p>
            <a:pPr marL="0" indent="0" algn="ctr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 20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04</a:t>
            </a:r>
          </a:p>
          <a:p>
            <a:pPr marL="0" indent="0" algn="ctr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 20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05</a:t>
            </a:r>
          </a:p>
          <a:p>
            <a:pPr marL="0" indent="0" algn="ctr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 20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06</a:t>
            </a:r>
            <a:endParaRPr lang="en-US" sz="4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ตัวแทนข้อความ 6"/>
          <p:cNvSpPr>
            <a:spLocks noGrp="1"/>
          </p:cNvSpPr>
          <p:nvPr>
            <p:ph type="body" sz="quarter" idx="3"/>
          </p:nvPr>
        </p:nvSpPr>
        <p:spPr>
          <a:xfrm>
            <a:off x="4645025" y="903725"/>
            <a:ext cx="4041775" cy="6397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36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ม.4-6</a:t>
            </a:r>
            <a:endParaRPr lang="en-US" sz="36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953000"/>
          </a:xfrm>
          <a:ln w="190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 30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01</a:t>
            </a:r>
          </a:p>
          <a:p>
            <a:pPr marL="0" indent="0" algn="ctr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 30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02</a:t>
            </a:r>
          </a:p>
          <a:p>
            <a:pPr marL="0" indent="0" algn="ctr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 30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03</a:t>
            </a:r>
          </a:p>
          <a:p>
            <a:pPr marL="0" indent="0" algn="ctr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 30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04    </a:t>
            </a:r>
            <a:endParaRPr lang="en-US" sz="40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8715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การจัดทำรายวิชา หน้าที่พลเมือง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1. กำหนดหน่วย</a:t>
            </a:r>
            <a:r>
              <a:rPr lang="th-TH" sz="4000" b="1" dirty="0" err="1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40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เวลาเรียนต่อภาคเรียน ตลอดโครงสร้างหลักสูตร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2. พิจารณาประเด็นที่เป็นความต้องการของชาติ (ค่านิยม 12 ประการ) ชุมชน ท้องถิ่น หรือผู้เรียน</a:t>
            </a:r>
          </a:p>
          <a:p>
            <a:pPr marL="0" indent="0">
              <a:buNone/>
            </a:pP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3. พิจารณามาตรฐาน/ตัวชี้วัด เพื่อใช้เป็นฐาน  </a:t>
            </a:r>
            <a:r>
              <a:rPr lang="th-TH" sz="40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ต่อยอด</a:t>
            </a:r>
            <a:r>
              <a:rPr lang="th-TH" sz="40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ให้เข้มข้น ลึกซึ้ง สลับซับซ้อน หลากหลาย หรือใกล้ตัวผู้เรียนมากยิ่งขึ้น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4. กำหนดผลการเรียนรู้  </a:t>
            </a:r>
          </a:p>
        </p:txBody>
      </p:sp>
    </p:spTree>
    <p:extLst>
      <p:ext uri="{BB962C8B-B14F-4D97-AF65-F5344CB8AC3E}">
        <p14:creationId xmlns:p14="http://schemas.microsoft.com/office/powerpoint/2010/main" xmlns="" val="19496620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ผลการเรียนรู้</a:t>
            </a:r>
            <a:endParaRPr lang="en-US" sz="5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ด้านความรู้ 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H Kodchasal" panose="02000506000000020004" pitchFamily="2" charset="-34"/>
              </a:rPr>
              <a:t>(K)</a:t>
            </a:r>
            <a:endParaRPr lang="th-TH" sz="4400" b="1" dirty="0" smtClean="0">
              <a:solidFill>
                <a:srgbClr val="FF0000"/>
              </a:solidFill>
              <a:latin typeface="Comic Sans MS" panose="030F0702030302020204" pitchFamily="66" charset="0"/>
              <a:cs typeface="TH Kodchasal" panose="02000506000000020004" pitchFamily="2" charset="-34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4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ด้านเจตคติ/คุณลักษณะ/ค่านิยม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H Kodchasal" panose="02000506000000020004" pitchFamily="2" charset="-34"/>
              </a:rPr>
              <a:t>(A)</a:t>
            </a:r>
            <a:endParaRPr lang="th-TH" sz="4400" b="1" dirty="0" smtClean="0">
              <a:solidFill>
                <a:srgbClr val="FF0000"/>
              </a:solidFill>
              <a:latin typeface="Comic Sans MS" panose="030F0702030302020204" pitchFamily="66" charset="0"/>
              <a:cs typeface="TH Kodchasal" panose="02000506000000020004" pitchFamily="2" charset="-34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4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ด้านการปฏิบัติ / ทักษะ 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H Kodchasal" panose="02000506000000020004" pitchFamily="2" charset="-34"/>
              </a:rPr>
              <a:t>(P)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48892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การจัดทำรายวิชา หน้าที่พลเมือง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562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sz="52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1. กำหนดหน่วย</a:t>
            </a:r>
            <a:r>
              <a:rPr lang="th-TH" sz="5200" b="1" dirty="0" err="1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กิต</a:t>
            </a:r>
            <a:r>
              <a:rPr lang="th-TH" sz="5200" b="1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เวลาเรียนต่อภาคเรียน ตลอดโครงสร้างหลักสูตร</a:t>
            </a:r>
          </a:p>
          <a:p>
            <a:pPr marL="0" indent="0">
              <a:buNone/>
            </a:pPr>
            <a:r>
              <a:rPr lang="th-TH" sz="52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2. พิจารณาประเด็นที่เป็นความต้องการของชาติ (ค่านิยม 12 ประการ) ชุมชน ท้องถิ่น หรือผู้เรียน</a:t>
            </a:r>
          </a:p>
          <a:p>
            <a:pPr marL="0" indent="0">
              <a:buNone/>
            </a:pPr>
            <a:r>
              <a:rPr lang="th-TH" sz="5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3. พิจารณามาตรฐาน/ตัวชี้วัด เพื่อใช้เป็นฐาน  </a:t>
            </a:r>
            <a:r>
              <a:rPr lang="th-TH" sz="52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ต่อยอด</a:t>
            </a:r>
            <a:r>
              <a:rPr lang="th-TH" sz="5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ให้เข้มข้น ลึกซึ้ง สลับซับซ้อน หลากหลาย หรือใกล้ตัวผู้เรียนมากยิ่งขึ้น</a:t>
            </a:r>
          </a:p>
          <a:p>
            <a:pPr marL="0" indent="0">
              <a:buNone/>
            </a:pPr>
            <a:r>
              <a:rPr lang="th-TH" sz="52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4. กำหนดผลการเรียนรู้</a:t>
            </a:r>
          </a:p>
          <a:p>
            <a:pPr marL="0" indent="0">
              <a:buNone/>
            </a:pPr>
            <a:r>
              <a:rPr lang="th-TH" sz="5200" b="1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5. จัดทำคำอธิบายรายวิชา </a:t>
            </a:r>
            <a:endParaRPr lang="th-TH" sz="5200" b="1" dirty="0">
              <a:solidFill>
                <a:srgbClr val="7030A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sz="4000" b="1" dirty="0" smtClean="0">
                <a:solidFill>
                  <a:srgbClr val="7030A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6908027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th-TH" sz="4000" b="1" dirty="0" smtClean="0">
              <a:latin typeface="LilyUPC" pitchFamily="34" charset="-34"/>
              <a:cs typeface="LilyUPC" pitchFamily="34" charset="-34"/>
            </a:endParaRPr>
          </a:p>
          <a:p>
            <a:pPr algn="ctr"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ส </a:t>
            </a:r>
            <a:r>
              <a:rPr lang="en-US" sz="36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2</a:t>
            </a:r>
            <a:r>
              <a:rPr lang="th-TH" sz="36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201</a:t>
            </a:r>
            <a:r>
              <a:rPr lang="en-US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หน้าที่พลเมือง</a:t>
            </a:r>
          </a:p>
          <a:p>
            <a:pPr>
              <a:buNone/>
            </a:pP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	</a:t>
            </a:r>
            <a:r>
              <a:rPr lang="th-TH" sz="40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รายวิชาเพิ่มเติม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                            กลุ่มสาระการเรียนรู้สังคมฯ</a:t>
            </a:r>
          </a:p>
          <a:p>
            <a:pPr>
              <a:buNone/>
            </a:pP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	ชั้นมัธยมศึกษาปีที่</a:t>
            </a:r>
            <a:r>
              <a:rPr lang="en-US" sz="4000" b="1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3600" b="1" dirty="0">
                <a:latin typeface="LilyUPC" pitchFamily="34" charset="-34"/>
                <a:cs typeface="LilyUPC" pitchFamily="34" charset="-34"/>
              </a:rPr>
              <a:t>1</a:t>
            </a:r>
            <a:r>
              <a:rPr lang="th-TH" sz="3600" b="1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ภาคเรียนที่ </a:t>
            </a:r>
            <a:r>
              <a:rPr lang="th-TH" sz="3600" b="1" dirty="0" smtClean="0">
                <a:latin typeface="LilyUPC" pitchFamily="34" charset="-34"/>
                <a:cs typeface="LilyUPC" pitchFamily="34" charset="-34"/>
              </a:rPr>
              <a:t>2  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เวลา</a:t>
            </a:r>
            <a:r>
              <a:rPr lang="th-TH" sz="3600" b="1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3600" b="1" dirty="0">
                <a:latin typeface="LilyUPC" pitchFamily="34" charset="-34"/>
                <a:cs typeface="LilyUPC" pitchFamily="34" charset="-34"/>
              </a:rPr>
              <a:t>2</a:t>
            </a:r>
            <a:r>
              <a:rPr lang="en-US" sz="3600" b="1" dirty="0" smtClean="0">
                <a:latin typeface="LilyUPC" pitchFamily="34" charset="-34"/>
                <a:cs typeface="LilyUPC" pitchFamily="34" charset="-34"/>
              </a:rPr>
              <a:t>0</a:t>
            </a:r>
            <a:r>
              <a:rPr lang="th-TH" sz="3600" b="1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ชั่วโมง จำนวน 0.5 หน่วยกิต</a:t>
            </a:r>
          </a:p>
          <a:p>
            <a:pPr>
              <a:buNone/>
            </a:pPr>
            <a:r>
              <a:rPr lang="th-TH" sz="2400" b="1" dirty="0" smtClean="0">
                <a:latin typeface="LilyUPC" pitchFamily="34" charset="-34"/>
                <a:cs typeface="LilyUPC" pitchFamily="34" charset="-34"/>
              </a:rPr>
              <a:t>-----------------------------------------------------------------------------------</a:t>
            </a:r>
            <a:endParaRPr lang="th-TH" sz="40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r>
              <a:rPr lang="th-TH" sz="2000" b="1" dirty="0" smtClean="0">
                <a:latin typeface="LilyUPC" pitchFamily="34" charset="-34"/>
                <a:cs typeface="LilyUPC" pitchFamily="34" charset="-34"/>
              </a:rPr>
              <a:t>	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th-TH" sz="40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r>
              <a:rPr lang="th-TH" sz="4000" b="1" dirty="0">
                <a:latin typeface="LilyUPC" pitchFamily="34" charset="-34"/>
                <a:cs typeface="LilyUPC" pitchFamily="34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ผลการเรียนรู้</a:t>
            </a:r>
          </a:p>
          <a:p>
            <a:pPr>
              <a:buNone/>
            </a:pPr>
            <a:r>
              <a:rPr lang="th-TH" sz="4000" b="1" dirty="0">
                <a:latin typeface="LilyUPC" pitchFamily="34" charset="-34"/>
                <a:cs typeface="LilyUPC" pitchFamily="34" charset="-34"/>
              </a:rPr>
              <a:t>	</a:t>
            </a:r>
            <a:r>
              <a:rPr lang="en-US" sz="4000" b="1" dirty="0" smtClean="0">
                <a:latin typeface="LilyUPC" pitchFamily="34" charset="-34"/>
                <a:cs typeface="LilyUPC" pitchFamily="34" charset="-34"/>
              </a:rPr>
              <a:t>1.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en-US" sz="4000" b="1" dirty="0" smtClean="0">
                <a:latin typeface="LilyUPC" pitchFamily="34" charset="-34"/>
                <a:cs typeface="LilyUPC" pitchFamily="34" charset="-34"/>
              </a:rPr>
              <a:t>………………………........................................................                                                  2.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en-US" sz="4000" b="1" dirty="0" smtClean="0">
                <a:latin typeface="LilyUPC" pitchFamily="34" charset="-34"/>
                <a:cs typeface="LilyUPC" pitchFamily="34" charset="-34"/>
              </a:rPr>
              <a:t>………………………………………………………………………………..             </a:t>
            </a:r>
            <a:endParaRPr lang="th-TH" sz="40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r>
              <a:rPr lang="th-TH" sz="4000" b="1" dirty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  </a:t>
            </a:r>
            <a:r>
              <a:rPr lang="en-US" sz="4000" b="1" dirty="0" smtClean="0">
                <a:latin typeface="LilyUPC" pitchFamily="34" charset="-34"/>
                <a:cs typeface="LilyUPC" pitchFamily="34" charset="-34"/>
              </a:rPr>
              <a:t>3.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</a:t>
            </a:r>
            <a:r>
              <a:rPr lang="en-US" sz="4000" b="1" dirty="0" smtClean="0">
                <a:latin typeface="LilyUPC" pitchFamily="34" charset="-34"/>
                <a:cs typeface="LilyUPC" pitchFamily="34" charset="-34"/>
              </a:rPr>
              <a:t>………………………………………………………………………………..</a:t>
            </a:r>
            <a:r>
              <a:rPr lang="th-TH" sz="2000" b="1" dirty="0">
                <a:latin typeface="LilyUPC" pitchFamily="34" charset="-34"/>
                <a:cs typeface="LilyUPC" pitchFamily="34" charset="-34"/>
              </a:rPr>
              <a:t>	</a:t>
            </a:r>
            <a:endParaRPr lang="th-TH" sz="20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r>
              <a:rPr lang="th-TH" sz="2000" b="1" dirty="0">
                <a:latin typeface="LilyUPC" pitchFamily="34" charset="-34"/>
                <a:cs typeface="LilyUPC" pitchFamily="34" charset="-34"/>
              </a:rPr>
              <a:t>	</a:t>
            </a:r>
            <a:r>
              <a:rPr lang="th-TH" sz="2000" b="1" dirty="0" smtClean="0">
                <a:latin typeface="LilyUPC" pitchFamily="34" charset="-34"/>
                <a:cs typeface="LilyUPC" pitchFamily="34" charset="-34"/>
              </a:rPr>
              <a:t>	           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ฯลฯ</a:t>
            </a:r>
          </a:p>
          <a:p>
            <a:pPr>
              <a:buNone/>
            </a:pPr>
            <a:r>
              <a:rPr lang="th-TH" sz="2000" b="1" dirty="0">
                <a:latin typeface="LilyUPC" pitchFamily="34" charset="-34"/>
                <a:cs typeface="LilyUPC" pitchFamily="34" charset="-34"/>
              </a:rPr>
              <a:t>	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รวมทั้งหมด ....... ผลการเรียนรู้</a:t>
            </a:r>
            <a:endParaRPr lang="th-TH" sz="24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endParaRPr lang="th-TH" sz="20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r>
              <a:rPr lang="th-TH" sz="2000" b="1" dirty="0">
                <a:latin typeface="LilyUPC" pitchFamily="34" charset="-34"/>
                <a:cs typeface="LilyUPC" pitchFamily="34" charset="-34"/>
              </a:rPr>
              <a:t>	</a:t>
            </a:r>
            <a:endParaRPr lang="th-TH" sz="2400" b="1" dirty="0"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0591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th-TH" sz="4000" b="1" dirty="0" smtClean="0">
              <a:latin typeface="LilyUPC" pitchFamily="34" charset="-34"/>
              <a:cs typeface="LilyUPC" pitchFamily="34" charset="-34"/>
            </a:endParaRPr>
          </a:p>
          <a:p>
            <a:pPr algn="ctr"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ส </a:t>
            </a:r>
            <a:r>
              <a:rPr lang="en-US" sz="36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2110</a:t>
            </a:r>
            <a:r>
              <a:rPr lang="th-TH" sz="36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2 ประวัติศาสตร์</a:t>
            </a:r>
            <a:r>
              <a:rPr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 </a:t>
            </a:r>
          </a:p>
          <a:p>
            <a:pPr>
              <a:buNone/>
            </a:pPr>
            <a:r>
              <a:rPr lang="th-TH" sz="4000" b="1" dirty="0">
                <a:latin typeface="LilyUPC" pitchFamily="34" charset="-34"/>
                <a:cs typeface="LilyUPC" pitchFamily="34" charset="-34"/>
              </a:rPr>
              <a:t>	</a:t>
            </a:r>
            <a:r>
              <a:rPr lang="th-TH" sz="4000" b="1" dirty="0" smtClean="0">
                <a:solidFill>
                  <a:srgbClr val="0070C0"/>
                </a:solidFill>
                <a:latin typeface="LilyUPC" pitchFamily="34" charset="-34"/>
                <a:cs typeface="LilyUPC" pitchFamily="34" charset="-34"/>
              </a:rPr>
              <a:t>รายวิชาพื้นฐาน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                     กลุ่มสาระการเรียนรู้สังคมฯ</a:t>
            </a:r>
            <a:endParaRPr lang="th-TH" sz="4000" b="1" dirty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	</a:t>
            </a:r>
            <a:r>
              <a:rPr lang="th-TH" b="1" dirty="0" smtClean="0">
                <a:latin typeface="LilyUPC" pitchFamily="34" charset="-34"/>
                <a:cs typeface="LilyUPC" pitchFamily="34" charset="-34"/>
              </a:rPr>
              <a:t>ชั้นมัธยมศึกษาปีที่ </a:t>
            </a:r>
            <a:r>
              <a:rPr lang="en-US" b="1" dirty="0" smtClean="0">
                <a:latin typeface="LilyUPC" pitchFamily="34" charset="-34"/>
                <a:cs typeface="LilyUPC" pitchFamily="34" charset="-34"/>
              </a:rPr>
              <a:t>1</a:t>
            </a:r>
            <a:r>
              <a:rPr lang="th-TH" b="1" dirty="0" smtClean="0">
                <a:latin typeface="LilyUPC" pitchFamily="34" charset="-34"/>
                <a:cs typeface="LilyUPC" pitchFamily="34" charset="-34"/>
              </a:rPr>
              <a:t> ภาคเรียนที่ </a:t>
            </a:r>
            <a:r>
              <a:rPr lang="en-US" b="1" dirty="0" smtClean="0">
                <a:latin typeface="LilyUPC" pitchFamily="34" charset="-34"/>
                <a:cs typeface="LilyUPC" pitchFamily="34" charset="-34"/>
              </a:rPr>
              <a:t>1    </a:t>
            </a:r>
            <a:r>
              <a:rPr lang="th-TH" b="1" dirty="0" smtClean="0">
                <a:latin typeface="LilyUPC" pitchFamily="34" charset="-34"/>
                <a:cs typeface="LilyUPC" pitchFamily="34" charset="-34"/>
              </a:rPr>
              <a:t>   เวลา </a:t>
            </a:r>
            <a:r>
              <a:rPr lang="th-TH" b="1" dirty="0">
                <a:latin typeface="LilyUPC" pitchFamily="34" charset="-34"/>
                <a:cs typeface="LilyUPC" pitchFamily="34" charset="-34"/>
              </a:rPr>
              <a:t>2</a:t>
            </a:r>
            <a:r>
              <a:rPr lang="en-US" b="1" dirty="0" smtClean="0">
                <a:latin typeface="LilyUPC" pitchFamily="34" charset="-34"/>
                <a:cs typeface="LilyUPC" pitchFamily="34" charset="-34"/>
              </a:rPr>
              <a:t>0</a:t>
            </a:r>
            <a:r>
              <a:rPr lang="th-TH" b="1" dirty="0" smtClean="0">
                <a:latin typeface="LilyUPC" pitchFamily="34" charset="-34"/>
                <a:cs typeface="LilyUPC" pitchFamily="34" charset="-34"/>
              </a:rPr>
              <a:t> ชั่วโมง  จำนวน  </a:t>
            </a:r>
            <a:r>
              <a:rPr lang="th-TH" b="1" dirty="0">
                <a:latin typeface="LilyUPC" pitchFamily="34" charset="-34"/>
                <a:cs typeface="LilyUPC" pitchFamily="34" charset="-34"/>
              </a:rPr>
              <a:t>0</a:t>
            </a:r>
            <a:r>
              <a:rPr lang="en-US" b="1" dirty="0" smtClean="0">
                <a:latin typeface="LilyUPC" pitchFamily="34" charset="-34"/>
                <a:cs typeface="LilyUPC" pitchFamily="34" charset="-34"/>
              </a:rPr>
              <a:t>.5</a:t>
            </a:r>
            <a:r>
              <a:rPr lang="th-TH" b="1" dirty="0" smtClean="0">
                <a:latin typeface="LilyUPC" pitchFamily="34" charset="-34"/>
                <a:cs typeface="LilyUPC" pitchFamily="34" charset="-34"/>
              </a:rPr>
              <a:t> หน่วยกิต </a:t>
            </a:r>
          </a:p>
          <a:p>
            <a:pPr>
              <a:buNone/>
            </a:pPr>
            <a:r>
              <a:rPr lang="th-TH" sz="2400" b="1" dirty="0" smtClean="0">
                <a:latin typeface="LilyUPC" pitchFamily="34" charset="-34"/>
                <a:cs typeface="LilyUPC" pitchFamily="34" charset="-34"/>
              </a:rPr>
              <a:t>---------------------------------------------------------------------------</a:t>
            </a:r>
            <a:endParaRPr lang="th-TH" sz="40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r>
              <a:rPr lang="th-TH" sz="2000" b="1" dirty="0" smtClean="0">
                <a:latin typeface="LilyUPC" pitchFamily="34" charset="-34"/>
                <a:cs typeface="LilyUPC" pitchFamily="34" charset="-34"/>
              </a:rPr>
              <a:t>	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th-TH" sz="40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r>
              <a:rPr lang="th-TH" sz="4000" b="1" dirty="0">
                <a:latin typeface="LilyUPC" pitchFamily="34" charset="-34"/>
                <a:cs typeface="LilyUPC" pitchFamily="34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LilyUPC" pitchFamily="34" charset="-34"/>
                <a:cs typeface="LilyUPC" pitchFamily="34" charset="-34"/>
              </a:rPr>
              <a:t>รหัสตัวชี้วัด</a:t>
            </a:r>
          </a:p>
          <a:p>
            <a:pPr>
              <a:buNone/>
            </a:pPr>
            <a:r>
              <a:rPr lang="th-TH" sz="4000" b="1" dirty="0">
                <a:latin typeface="LilyUPC" pitchFamily="34" charset="-34"/>
                <a:cs typeface="LilyUPC" pitchFamily="34" charset="-34"/>
              </a:rPr>
              <a:t>	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	</a:t>
            </a:r>
            <a:r>
              <a:rPr lang="th-TH" sz="4000" b="1" dirty="0" smtClean="0">
                <a:solidFill>
                  <a:srgbClr val="7030A0"/>
                </a:solidFill>
                <a:latin typeface="Arial" pitchFamily="34" charset="0"/>
                <a:cs typeface="LilyUPC" pitchFamily="34" charset="-34"/>
              </a:rPr>
              <a:t>ระบุรหัสตัวชี้วัดที่แบ่งเป็นรายภาคตามความเหมาะสม</a:t>
            </a:r>
            <a:r>
              <a:rPr lang="th-TH" sz="4000" b="1" dirty="0">
                <a:latin typeface="LilyUPC" pitchFamily="34" charset="-34"/>
                <a:cs typeface="LilyUPC" pitchFamily="34" charset="-34"/>
              </a:rPr>
              <a:t>	</a:t>
            </a:r>
            <a:endParaRPr lang="th-TH" sz="20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r>
              <a:rPr lang="th-TH" sz="2000" b="1" dirty="0" smtClean="0">
                <a:latin typeface="LilyUPC" pitchFamily="34" charset="-34"/>
                <a:cs typeface="LilyUPC" pitchFamily="34" charset="-34"/>
              </a:rPr>
              <a:t>	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รวมทั้งหมด ....... ตัวชี้วัด</a:t>
            </a:r>
            <a:endParaRPr lang="th-TH" sz="24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endParaRPr lang="th-TH" sz="2000" b="1" dirty="0" smtClean="0">
              <a:latin typeface="LilyUPC" pitchFamily="34" charset="-34"/>
              <a:cs typeface="LilyUPC" pitchFamily="34" charset="-34"/>
            </a:endParaRPr>
          </a:p>
          <a:p>
            <a:pPr>
              <a:buNone/>
            </a:pPr>
            <a:r>
              <a:rPr lang="th-TH" sz="2000" b="1" dirty="0">
                <a:latin typeface="LilyUPC" pitchFamily="34" charset="-34"/>
                <a:cs typeface="LilyUPC" pitchFamily="34" charset="-34"/>
              </a:rPr>
              <a:t>	</a:t>
            </a:r>
            <a:endParaRPr lang="th-TH" sz="2400" b="1" dirty="0">
              <a:latin typeface="LilyUPC" pitchFamily="34" charset="-34"/>
              <a:cs typeface="Lily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9679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5023" y="599862"/>
            <a:ext cx="6965245" cy="130513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ถ้าฉันเป็นครูสอนวิชาหน้าที่พลเมืองและศีลธรรม  ฉันจะ..........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905000"/>
            <a:ext cx="7391400" cy="4267200"/>
          </a:xfrm>
        </p:spPr>
        <p:txBody>
          <a:bodyPr>
            <a:normAutofit fontScale="92500" lnSpcReduction="20000"/>
          </a:bodyPr>
          <a:lstStyle/>
          <a:p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เป็นตัวแบบในเรื่องที่สอน </a:t>
            </a:r>
            <a:r>
              <a:rPr lang="th-TH" sz="4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(แบบอย่าง)</a:t>
            </a:r>
          </a:p>
          <a:p>
            <a:r>
              <a:rPr lang="th-TH" sz="4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สอนเรื่องใกล้ตัวผู้เรียน หรือเรื่องที่เกี่ยวข้องกับชีวิตประจำวัน </a:t>
            </a:r>
            <a:r>
              <a:rPr lang="th-TH" sz="4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(ความสนใจ)</a:t>
            </a:r>
          </a:p>
          <a:p>
            <a:r>
              <a:rPr lang="th-TH" sz="4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หมั่นใช้คำถาม “ทำไม?” </a:t>
            </a:r>
            <a:r>
              <a:rPr lang="th-TH" sz="4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(กระตุ้นให้คิด และใช้เหตุผล)</a:t>
            </a:r>
            <a:endParaRPr lang="en-US" sz="4400" b="1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3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800" b="1" spc="50" dirty="0" smtClean="0">
                <a:ln w="1143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ปัญหา / ข้อสงสัย</a:t>
            </a:r>
            <a:endParaRPr lang="en-US" sz="4800" b="1" spc="50" dirty="0">
              <a:ln w="1143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4. .....................................................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5. .....................................................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6. .....................................................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7. .....................................................</a:t>
            </a:r>
          </a:p>
          <a:p>
            <a:pPr marL="0" indent="0">
              <a:buNone/>
            </a:pPr>
            <a:r>
              <a:rPr lang="th-TH" sz="4000" b="1" dirty="0">
                <a:solidFill>
                  <a:schemeClr val="bg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8</a:t>
            </a:r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. .....................................................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9. ......................................................</a:t>
            </a:r>
          </a:p>
          <a:p>
            <a:pPr marL="0" indent="0">
              <a:buNone/>
            </a:pPr>
            <a:r>
              <a:rPr lang="th-TH" sz="4000" b="1" dirty="0">
                <a:solidFill>
                  <a:schemeClr val="bg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000" b="1" dirty="0" smtClean="0">
                <a:solidFill>
                  <a:schemeClr val="bg2">
                    <a:lumMod val="50000"/>
                  </a:schemeClr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ฯลฯ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14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5023" y="599862"/>
            <a:ext cx="6965245" cy="130513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ถ้าฉันเป็นครูสอนวิชาหน้าที่พลเมืองและศีลธรรม  ฉันจะ..........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267200"/>
          </a:xfrm>
        </p:spPr>
        <p:txBody>
          <a:bodyPr>
            <a:normAutofit fontScale="92500" lnSpcReduction="10000"/>
          </a:bodyPr>
          <a:lstStyle/>
          <a:p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จัดบรรยากาศและสภาพแวดล้อมทั้งในห้องเรียนและในโรงเรียนให้เอื้อ และสนับสนุนพฤติกรรมที่ต้องการ</a:t>
            </a:r>
            <a:r>
              <a:rPr lang="th-TH" sz="4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(ซึมซับ ขัดเกลา หล่อหลอม)</a:t>
            </a:r>
          </a:p>
          <a:p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สนับสนุนการลงมือทำจิตอาสา     </a:t>
            </a:r>
            <a:r>
              <a:rPr lang="th-TH" sz="4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(เอื้ออาทร เสียสละ ทำประโยชน์เพื่อส่วนรวม) </a:t>
            </a:r>
            <a:endParaRPr lang="en-US" sz="4400" b="1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95023" y="599862"/>
            <a:ext cx="6965245" cy="130513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ถ้าฉันเป็นครูสอนวิชาหน้าที่พลเมืองและศีลธรรม  ฉันจะ..........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905000"/>
            <a:ext cx="7391400" cy="42672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สนับสนุนการทำโครงงาน ค้นหาคนต้นแบบ </a:t>
            </a:r>
            <a:r>
              <a:rPr lang="th-TH" sz="4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(เรียนรู้โดยการ    ปฏิบัติจริง)</a:t>
            </a:r>
          </a:p>
          <a:p>
            <a:r>
              <a:rPr lang="th-TH" sz="44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ให้เสริมแรงทางบวกอย่างสม่ำเสมอ </a:t>
            </a:r>
            <a:r>
              <a:rPr lang="th-TH" sz="4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(ยืนยันว่าทำดีได้ดี)</a:t>
            </a:r>
            <a:endParaRPr lang="en-US" sz="4400" b="1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3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8140"/>
            <a:ext cx="8229600" cy="667516"/>
          </a:xfrm>
        </p:spPr>
        <p:txBody>
          <a:bodyPr anchor="ctr"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ค่านิยม 12 ประการ</a:t>
            </a:r>
            <a:endParaRPr lang="en-US" sz="4400" b="1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  มีความรักชาติ ศาสนา พระมหากษัตริย์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2.   ซื่อสัตย์ เสียสละ อดทน 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3.   กตัญญูต่อพ่อแม่ ผู้ปกครอง ครูบาอาจารย์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4.   ใฝ่หาความรู้ หมั่นศึกษาเล่าเรียนทั้งทางตรงและทางอ้อม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5.   รักษาวัฒนธรรม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ประเพณีไทย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6.   มีศีลธรรม รักษาความสัตย์ 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7.  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เข้าใจเรียนรู้การเป็นประชาธิปไตย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8.   มี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ระเบียบ วินัย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เคารพกฎหมาย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ผู้น้อยเคารพ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ผู้ใหญ่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9.   มีสติ รู้ตัว รู้คิด 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รู้ทำ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10.  รู้จักดำรง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ตนอยู่โดย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ใช้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หลักปรัชญาเศรษฐกิจ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พอเพียง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11.  มีความเข้มแข็งทั้งร่างกาย และจิตใจ ไม่ยอมแพ้ต่ออำนาจใฝ่ต่ำ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12.  คำนึงถึงประโยชน์ของ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ส่วนรวมมากกว่าประโยชน์ของตนเอง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331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581912"/>
          </a:xfrm>
        </p:spPr>
        <p:txBody>
          <a:bodyPr anchor="ctr">
            <a:normAutofit/>
          </a:bodyPr>
          <a:lstStyle/>
          <a:p>
            <a:pPr algn="ctr"/>
            <a:r>
              <a:rPr lang="th-TH" sz="7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“คนซื่อสัตย์”</a:t>
            </a:r>
            <a:endParaRPr lang="en-US" sz="7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2599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581912"/>
          </a:xfrm>
        </p:spPr>
        <p:txBody>
          <a:bodyPr anchor="ctr"/>
          <a:lstStyle/>
          <a:p>
            <a:pPr algn="ctr"/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ตัวอย่างการสอนข้อ 3 (กตัญญู)</a:t>
            </a:r>
            <a:endParaRPr lang="en-US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2599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บทสรุป</a:t>
            </a:r>
            <a:endParaRPr lang="en-US" sz="66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5626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1. </a:t>
            </a:r>
            <a:r>
              <a:rPr lang="th-TH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สอนอะไร?</a:t>
            </a:r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4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สำคัญน้อยกว่า </a:t>
            </a:r>
            <a:r>
              <a:rPr lang="th-TH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สอนอย่างไร?</a:t>
            </a:r>
          </a:p>
          <a:p>
            <a:r>
              <a:rPr lang="th-TH" sz="4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 สอนโดยบรรยายไม่สามารถพัฒนาเจตคติ คุณลักษณะ หรือพฤติกรรมที่พึงปรารถนาได้</a:t>
            </a:r>
          </a:p>
          <a:p>
            <a:r>
              <a:rPr lang="th-TH" sz="4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3. วิชาหน้าที่พลเมืองเน้นการเปลี่ยนแปลงพฤติกรรมมากกว่าคะแนน</a:t>
            </a:r>
          </a:p>
          <a:p>
            <a:r>
              <a:rPr lang="th-TH" sz="4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4. คุณธรรม จริยธรรม และพฤติกรรมที่พึงประสงค์มิใช่สร้างได้ใน 1 วัน</a:t>
            </a:r>
          </a:p>
        </p:txBody>
      </p:sp>
    </p:spTree>
    <p:extLst>
      <p:ext uri="{BB962C8B-B14F-4D97-AF65-F5344CB8AC3E}">
        <p14:creationId xmlns:p14="http://schemas.microsoft.com/office/powerpoint/2010/main" xmlns="" val="12096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บทสรุป</a:t>
            </a:r>
            <a:endParaRPr lang="en-US" sz="66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562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th-TH" sz="4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 ประชาธิปไตยในหนังสือไม่ทำให้เกิดคุณลักษณะประชาธิปไตยที่พึงประสงค์</a:t>
            </a:r>
            <a:endParaRPr lang="en-US" sz="40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en-US" sz="4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6</a:t>
            </a:r>
            <a:r>
              <a:rPr lang="th-TH" sz="4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. </a:t>
            </a:r>
            <a:r>
              <a:rPr lang="th-TH" sz="4000" dirty="0">
                <a:latin typeface="TH Kodchasal" panose="02000506000000020004" pitchFamily="2" charset="-34"/>
                <a:cs typeface="TH Kodchasal" panose="02000506000000020004" pitchFamily="2" charset="-34"/>
              </a:rPr>
              <a:t>ทุกเหตุการณ์ ทุกสถานการณ์ เป็นบทเรียนที่น่าสนใจกว่าแบบเรียนหรือตำรา ควรนำมาวิเคราะห์ วิพากษ์ วิจารณ์ สรุป</a:t>
            </a:r>
          </a:p>
          <a:p>
            <a:endParaRPr lang="en-US" sz="40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2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20940" cy="1066800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D14E05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ขอได้โปรดช่วยกันยืนยันว่า</a:t>
            </a:r>
            <a:endParaRPr lang="en-US" sz="6000" b="1" dirty="0">
              <a:solidFill>
                <a:srgbClr val="D14E05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02774" y="1752600"/>
            <a:ext cx="8458200" cy="3124200"/>
          </a:xfrm>
        </p:spPr>
        <p:txBody>
          <a:bodyPr>
            <a:normAutofit/>
          </a:bodyPr>
          <a:lstStyle/>
          <a:p>
            <a:r>
              <a:rPr lang="th-TH" sz="6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สิ่งที่ผิด คือ ผิด แม้ทุกคนทำ</a:t>
            </a:r>
          </a:p>
          <a:p>
            <a:r>
              <a:rPr lang="th-TH" sz="60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สิ่งที่ถูก คือ ถูก แม้ทุกคนไม่ทำ</a:t>
            </a:r>
            <a:endParaRPr lang="en-US" sz="60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1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20880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0321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5 Themes</a:t>
            </a:r>
            <a:endParaRPr lang="en-US" sz="5400" b="1" dirty="0">
              <a:latin typeface="Comic Sans MS" pitchFamily="66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Comic Sans MS" pitchFamily="66" charset="0"/>
              </a:rPr>
              <a:t>	</a:t>
            </a:r>
            <a:r>
              <a:rPr lang="en-US" sz="3600" b="1" dirty="0" smtClean="0">
                <a:latin typeface="Comic Sans MS" pitchFamily="66" charset="0"/>
              </a:rPr>
              <a:t>1. Knowing ASEAN</a:t>
            </a:r>
          </a:p>
          <a:p>
            <a:pPr marL="0" indent="0">
              <a:buNone/>
            </a:pPr>
            <a:r>
              <a:rPr lang="en-US" sz="3600" b="1" dirty="0">
                <a:latin typeface="Comic Sans MS" pitchFamily="66" charset="0"/>
              </a:rPr>
              <a:t>	</a:t>
            </a:r>
            <a:r>
              <a:rPr lang="en-US" sz="3600" b="1" dirty="0" smtClean="0">
                <a:latin typeface="Comic Sans MS" pitchFamily="66" charset="0"/>
              </a:rPr>
              <a:t>2. Valuing Identity and Diversity</a:t>
            </a:r>
          </a:p>
          <a:p>
            <a:pPr marL="0" indent="0">
              <a:buNone/>
            </a:pPr>
            <a:r>
              <a:rPr lang="en-US" sz="3600" b="1" dirty="0">
                <a:latin typeface="Comic Sans MS" pitchFamily="66" charset="0"/>
              </a:rPr>
              <a:t>	</a:t>
            </a:r>
            <a:r>
              <a:rPr lang="en-US" sz="3600" b="1" dirty="0" smtClean="0">
                <a:latin typeface="Comic Sans MS" pitchFamily="66" charset="0"/>
              </a:rPr>
              <a:t>3. Connecting Global and Local</a:t>
            </a:r>
          </a:p>
          <a:p>
            <a:pPr marL="0" indent="0">
              <a:buNone/>
            </a:pPr>
            <a:r>
              <a:rPr lang="en-US" sz="3600" b="1" dirty="0">
                <a:latin typeface="Comic Sans MS" pitchFamily="66" charset="0"/>
              </a:rPr>
              <a:t>	</a:t>
            </a:r>
            <a:r>
              <a:rPr lang="en-US" sz="3600" b="1" dirty="0" smtClean="0">
                <a:latin typeface="Comic Sans MS" pitchFamily="66" charset="0"/>
              </a:rPr>
              <a:t>4. Promoting Equity and Justice</a:t>
            </a:r>
          </a:p>
          <a:p>
            <a:pPr marL="0" indent="0">
              <a:buNone/>
            </a:pPr>
            <a:r>
              <a:rPr lang="en-US" sz="3600" b="1" dirty="0">
                <a:latin typeface="Comic Sans MS" pitchFamily="66" charset="0"/>
              </a:rPr>
              <a:t>	</a:t>
            </a:r>
            <a:r>
              <a:rPr lang="en-US" sz="3600" b="1" dirty="0" smtClean="0">
                <a:latin typeface="Comic Sans MS" pitchFamily="66" charset="0"/>
              </a:rPr>
              <a:t>5. Working Together for a Sustainable Future</a:t>
            </a:r>
            <a:endParaRPr lang="en-US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9364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82040"/>
          </a:xfrm>
        </p:spPr>
        <p:txBody>
          <a:bodyPr/>
          <a:lstStyle/>
          <a:p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ปัญหาสำคัญ </a:t>
            </a: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(รองฯวิชาการ)</a:t>
            </a:r>
            <a:endParaRPr lang="en-US" sz="5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2960" y="1687288"/>
            <a:ext cx="7520940" cy="308027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5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มีชั่วโมงหน้าที่พลเมืองมาก       ไม่มีครูสอน</a:t>
            </a:r>
            <a:endParaRPr lang="en-US" sz="5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12957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82040"/>
          </a:xfrm>
        </p:spPr>
        <p:txBody>
          <a:bodyPr/>
          <a:lstStyle/>
          <a:p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ปัญหาสำคัญ </a:t>
            </a: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(ครูสังคมฯ)</a:t>
            </a:r>
            <a:endParaRPr lang="en-US" sz="5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8600" y="1687288"/>
            <a:ext cx="8915400" cy="3080277"/>
          </a:xfrm>
        </p:spPr>
        <p:txBody>
          <a:bodyPr>
            <a:normAutofit fontScale="925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5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สอนมากขึ้น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5400" dirty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5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ต้องสอนสิ่งดีงาม ในขณะที่สภาพแวดล้อมไม่ได้ดีงามอย่างที่สอน</a:t>
            </a:r>
            <a:endParaRPr lang="en-US" sz="5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1829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82040"/>
          </a:xfrm>
        </p:spPr>
        <p:txBody>
          <a:bodyPr/>
          <a:lstStyle/>
          <a:p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ปัญหาสำคัญ </a:t>
            </a:r>
            <a:r>
              <a:rPr lang="th-TH" sz="54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(ศึกษานิเทศก์)</a:t>
            </a:r>
            <a:endParaRPr lang="en-US" sz="54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2960" y="1687288"/>
            <a:ext cx="7520940" cy="308027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54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????</a:t>
            </a:r>
            <a:endParaRPr lang="en-US" sz="54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1829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อุดมสมบูรณ์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หมุดยึด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หมุดยึด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มุดยึด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หมุดยึด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หมุดยึด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มุดยึด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ในเมือ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ในเมือง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ในเมือง">
  <a:themeElements>
    <a:clrScheme name="หมุดยึด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ในเมือง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หมุดยึด">
  <a:themeElements>
    <a:clrScheme name="หมุดยึด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หมุดยึด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มุดยึด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สาระสำคัญ">
  <a:themeElements>
    <a:clrScheme name="สาระสำคัญ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สาระสำคัญ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าระสำคัญ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มุม">
  <a:themeElements>
    <a:clrScheme name="มุม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มุม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มุ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เภสัชกร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ตรงกลาง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หมุดยึด">
  <a:themeElements>
    <a:clrScheme name="เปอร์สเปคทีฟ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หมุดยึด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มุดยึด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มุม">
  <a:themeElements>
    <a:clrScheme name="มุม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มุม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มุ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521</TotalTime>
  <Words>2560</Words>
  <Application>Microsoft Office PowerPoint</Application>
  <PresentationFormat>On-screen Show (4:3)</PresentationFormat>
  <Paragraphs>604</Paragraphs>
  <Slides>69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69</vt:i4>
      </vt:variant>
    </vt:vector>
  </HeadingPairs>
  <TitlesOfParts>
    <vt:vector size="88" baseType="lpstr">
      <vt:lpstr>รูปคลื่น</vt:lpstr>
      <vt:lpstr>Austin</vt:lpstr>
      <vt:lpstr>1_Austin</vt:lpstr>
      <vt:lpstr>ชุดรูปแบบของ Office</vt:lpstr>
      <vt:lpstr>ตรงกลาง</vt:lpstr>
      <vt:lpstr>หมุดยึด</vt:lpstr>
      <vt:lpstr>1_มุม</vt:lpstr>
      <vt:lpstr>2_Austin</vt:lpstr>
      <vt:lpstr>1_รูปคลื่น</vt:lpstr>
      <vt:lpstr>1_หมุดยึด</vt:lpstr>
      <vt:lpstr>3_Austin</vt:lpstr>
      <vt:lpstr>2_หมุดยึด</vt:lpstr>
      <vt:lpstr>ในเมือง</vt:lpstr>
      <vt:lpstr>จุดที่สุด</vt:lpstr>
      <vt:lpstr>1_ในเมือง</vt:lpstr>
      <vt:lpstr>3_หมุดยึด</vt:lpstr>
      <vt:lpstr>ไหลเวียน</vt:lpstr>
      <vt:lpstr>สาระสำคัญ</vt:lpstr>
      <vt:lpstr>2_มุม</vt:lpstr>
      <vt:lpstr>นโยบายการจัดการเรียนการสอนประวัติศาสตร์และหน้าที่พลเมือง</vt:lpstr>
      <vt:lpstr>Slide 2</vt:lpstr>
      <vt:lpstr>ปัญหา  คือ</vt:lpstr>
      <vt:lpstr>คำชี้แจง</vt:lpstr>
      <vt:lpstr>ปัญหา / ข้อสงสัย</vt:lpstr>
      <vt:lpstr>ปัญหา / ข้อสงสัย</vt:lpstr>
      <vt:lpstr>ปัญหาสำคัญ (รองฯวิชาการ)</vt:lpstr>
      <vt:lpstr>ปัญหาสำคัญ (ครูสังคมฯ)</vt:lpstr>
      <vt:lpstr>ปัญหาสำคัญ (ศึกษานิเทศก์)</vt:lpstr>
      <vt:lpstr>Slide 10</vt:lpstr>
      <vt:lpstr>เอกสารอ้างอิง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วิสัยทัศน์</vt:lpstr>
      <vt:lpstr>Slide 25</vt:lpstr>
      <vt:lpstr>Slide 26</vt:lpstr>
      <vt:lpstr>Slide 27</vt:lpstr>
      <vt:lpstr>ระดับ ม.ต้น</vt:lpstr>
      <vt:lpstr>ระดับ ม.ปลาย</vt:lpstr>
      <vt:lpstr>Slide 30</vt:lpstr>
      <vt:lpstr>Slide 31</vt:lpstr>
      <vt:lpstr>คุณสมบัติของมาตรฐาน / ตัวชี้วัด</vt:lpstr>
      <vt:lpstr>ประวัติศาสตร์</vt:lpstr>
      <vt:lpstr>สอนอย่างไร?</vt:lpstr>
      <vt:lpstr>Slide 35</vt:lpstr>
      <vt:lpstr>Slide 36</vt:lpstr>
      <vt:lpstr>ควรใช้วิธีสอนใด?</vt:lpstr>
      <vt:lpstr>ควรใช้วิธีสอนใด?</vt:lpstr>
      <vt:lpstr>ควรใช้วิธีสอนใด?</vt:lpstr>
      <vt:lpstr>ควรใช้วิธีสอนใด?</vt:lpstr>
      <vt:lpstr>ควรใช้วิธีสอนใด?</vt:lpstr>
      <vt:lpstr>Slide 42</vt:lpstr>
      <vt:lpstr>Charles Darwin’s Model</vt:lpstr>
      <vt:lpstr>IS  /  5 STEPS </vt:lpstr>
      <vt:lpstr>สื่อการเรียนรู้นอกห้องเรียนเสมือนจริง Virtual Field Trip</vt:lpstr>
      <vt:lpstr>เรียนรู้ประวัติศาสตร์ในระบบออนไลน์</vt:lpstr>
      <vt:lpstr>จัดรายวิชาหน้าที่พลเมืองอย่างไร?</vt:lpstr>
      <vt:lpstr>Slide 48</vt:lpstr>
      <vt:lpstr>Slide 49</vt:lpstr>
      <vt:lpstr>Slide 50</vt:lpstr>
      <vt:lpstr>การจัดทำรายวิชา หน้าที่พลเมือง</vt:lpstr>
      <vt:lpstr>รูปแบบที่ 1</vt:lpstr>
      <vt:lpstr>รูปแบบที่ 2</vt:lpstr>
      <vt:lpstr>การจัดทำรายวิชา หน้าที่พลเมือง</vt:lpstr>
      <vt:lpstr>ผลการเรียนรู้</vt:lpstr>
      <vt:lpstr>การจัดทำรายวิชา หน้าที่พลเมือง</vt:lpstr>
      <vt:lpstr>Slide 57</vt:lpstr>
      <vt:lpstr>Slide 58</vt:lpstr>
      <vt:lpstr>ถ้าฉันเป็นครูสอนวิชาหน้าที่พลเมืองและศีลธรรม  ฉันจะ..........</vt:lpstr>
      <vt:lpstr>ถ้าฉันเป็นครูสอนวิชาหน้าที่พลเมืองและศีลธรรม  ฉันจะ..........</vt:lpstr>
      <vt:lpstr>ถ้าฉันเป็นครูสอนวิชาหน้าที่พลเมืองและศีลธรรม  ฉันจะ..........</vt:lpstr>
      <vt:lpstr>ค่านิยม 12 ประการ</vt:lpstr>
      <vt:lpstr>“คนซื่อสัตย์”</vt:lpstr>
      <vt:lpstr>ตัวอย่างการสอนข้อ 3 (กตัญญู)</vt:lpstr>
      <vt:lpstr>บทสรุป</vt:lpstr>
      <vt:lpstr>บทสรุป</vt:lpstr>
      <vt:lpstr>ขอได้โปรดช่วยกันยืนยันว่า</vt:lpstr>
      <vt:lpstr>Slide 68</vt:lpstr>
      <vt:lpstr>5 Themes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นโยบายการจัดการเรียนการสอนประวัติศาสตร์และหน้าที่พลเมือง</dc:title>
  <dc:creator>admin</dc:creator>
  <cp:lastModifiedBy>Pranee</cp:lastModifiedBy>
  <cp:revision>52</cp:revision>
  <dcterms:created xsi:type="dcterms:W3CDTF">2014-08-07T03:05:51Z</dcterms:created>
  <dcterms:modified xsi:type="dcterms:W3CDTF">2014-08-25T01:31:43Z</dcterms:modified>
</cp:coreProperties>
</file>