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56" r:id="rId3"/>
    <p:sldId id="257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72" r:id="rId12"/>
    <p:sldId id="273" r:id="rId13"/>
    <p:sldId id="275" r:id="rId14"/>
    <p:sldId id="265" r:id="rId15"/>
    <p:sldId id="259" r:id="rId16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FC70"/>
    <a:srgbClr val="F5F159"/>
    <a:srgbClr val="E1EB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296" y="-8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 smtClean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 smtClean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F76779EC-A551-423D-8921-94060D648F74}" type="datetime1">
              <a:rPr lang="en-US" smtClean="0"/>
              <a:t>11/27/2020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6CF24CDF-EA4E-496E-BAFE-D787C6709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604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3" r:id="rId4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11/27/2020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8.png"/><Relationship Id="rId7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33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สี่เหลี่ยมด้านขนาน 11"/>
          <p:cNvSpPr/>
          <p:nvPr/>
        </p:nvSpPr>
        <p:spPr>
          <a:xfrm rot="8560896">
            <a:off x="-1195111" y="-637281"/>
            <a:ext cx="6555432" cy="7656097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5" name="รูปภาพ 4">
            <a:extLst>
              <a:ext uri="{FF2B5EF4-FFF2-40B4-BE49-F238E27FC236}">
                <a16:creationId xmlns="" xmlns:a16="http://schemas.microsoft.com/office/drawing/2014/main" id="{7EC437F1-5CA6-46D6-BEF0-EAB5C9B1BF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84968"/>
            <a:ext cx="1170547" cy="1378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สี่เหลี่ยมผืนผ้า 15"/>
          <p:cNvSpPr/>
          <p:nvPr/>
        </p:nvSpPr>
        <p:spPr>
          <a:xfrm>
            <a:off x="35496" y="1923678"/>
            <a:ext cx="709228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1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แนวทางการพัฒนาคุณภาพการศึกษา</a:t>
            </a:r>
          </a:p>
          <a:p>
            <a:r>
              <a:rPr lang="th-TH" sz="24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สำนักงานเขตพื้นที่การศึกษามัธยมศึกษา เขต ๑</a:t>
            </a:r>
          </a:p>
        </p:txBody>
      </p:sp>
      <p:pic>
        <p:nvPicPr>
          <p:cNvPr id="24" name="Picture 5" descr="D:\งานแตงโม\งานท่านผอ. สมใจ\ผอ สมใจ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829" y="915566"/>
            <a:ext cx="4218699" cy="354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กลุ่ม 10"/>
          <p:cNvGrpSpPr/>
          <p:nvPr/>
        </p:nvGrpSpPr>
        <p:grpSpPr>
          <a:xfrm>
            <a:off x="5906" y="4449446"/>
            <a:ext cx="9174608" cy="725610"/>
            <a:chOff x="5906" y="4449446"/>
            <a:chExt cx="9174608" cy="725610"/>
          </a:xfrm>
        </p:grpSpPr>
        <p:grpSp>
          <p:nvGrpSpPr>
            <p:cNvPr id="13" name="Group 19"/>
            <p:cNvGrpSpPr/>
            <p:nvPr/>
          </p:nvGrpSpPr>
          <p:grpSpPr>
            <a:xfrm>
              <a:off x="5906" y="4460466"/>
              <a:ext cx="9174608" cy="703571"/>
              <a:chOff x="-102545" y="5947287"/>
              <a:chExt cx="9283492" cy="938094"/>
            </a:xfrm>
          </p:grpSpPr>
          <p:sp>
            <p:nvSpPr>
              <p:cNvPr id="22" name="Rectangle 536">
                <a:extLst>
                  <a:ext uri="{FF2B5EF4-FFF2-40B4-BE49-F238E27FC236}">
                    <a16:creationId xmlns="" xmlns:a16="http://schemas.microsoft.com/office/drawing/2014/main" id="{CE8D1A33-CF2E-4262-A93F-4A88F8FC0B60}"/>
                  </a:ext>
                </a:extLst>
              </p:cNvPr>
              <p:cNvSpPr/>
              <p:nvPr/>
            </p:nvSpPr>
            <p:spPr>
              <a:xfrm flipH="1">
                <a:off x="-102545" y="5947287"/>
                <a:ext cx="9246545" cy="93809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261770" y="6030963"/>
                <a:ext cx="6919177" cy="841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ctr"/>
                <a:r>
                  <a:rPr lang="th-TH" b="1" spc="50" dirty="0" smtClean="0">
                    <a:ln w="11430"/>
                    <a:solidFill>
                      <a:srgbClr val="002060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		</a:t>
                </a:r>
                <a:r>
                  <a:rPr lang="th-TH" sz="1700" b="1" spc="50" dirty="0" smtClean="0">
                    <a:ln w="11430"/>
                    <a:solidFill>
                      <a:srgbClr val="002060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                    นายสมใจ  วิเศษทักษิณ</a:t>
                </a:r>
              </a:p>
              <a:p>
                <a:pPr algn="ctr"/>
                <a:r>
                  <a:rPr lang="th-TH" sz="1700" b="1" spc="50" dirty="0" smtClean="0">
                    <a:ln w="11430"/>
                    <a:solidFill>
                      <a:srgbClr val="002060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   ผู้อำนวยการสำนักงานเขตพื้นที่การศึกษามัธยมศึกษา เขต ๑</a:t>
                </a:r>
                <a:endParaRPr lang="th-TH" sz="1700" b="1" spc="50" dirty="0">
                  <a:ln w="11430"/>
                  <a:solidFill>
                    <a:srgbClr val="00206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pic>
          <p:nvPicPr>
            <p:cNvPr id="14" name="Picture 2" descr="D:\ไฟล์งานพี่แตงโม\PPT ผอ. เขต\PPT ผอ.สมใจ เขต 1\สพม 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6" y="4449446"/>
              <a:ext cx="4053185" cy="725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344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กลุ่ม 12"/>
          <p:cNvGrpSpPr/>
          <p:nvPr/>
        </p:nvGrpSpPr>
        <p:grpSpPr>
          <a:xfrm>
            <a:off x="5906" y="4449446"/>
            <a:ext cx="9174608" cy="725610"/>
            <a:chOff x="5906" y="4449446"/>
            <a:chExt cx="9174608" cy="725610"/>
          </a:xfrm>
        </p:grpSpPr>
        <p:grpSp>
          <p:nvGrpSpPr>
            <p:cNvPr id="14" name="Group 19"/>
            <p:cNvGrpSpPr/>
            <p:nvPr/>
          </p:nvGrpSpPr>
          <p:grpSpPr>
            <a:xfrm>
              <a:off x="5906" y="4460466"/>
              <a:ext cx="9174608" cy="703571"/>
              <a:chOff x="-102545" y="5947287"/>
              <a:chExt cx="9283492" cy="938094"/>
            </a:xfrm>
          </p:grpSpPr>
          <p:sp>
            <p:nvSpPr>
              <p:cNvPr id="16" name="Rectangle 536">
                <a:extLst>
                  <a:ext uri="{FF2B5EF4-FFF2-40B4-BE49-F238E27FC236}">
                    <a16:creationId xmlns="" xmlns:a16="http://schemas.microsoft.com/office/drawing/2014/main" id="{CE8D1A33-CF2E-4262-A93F-4A88F8FC0B60}"/>
                  </a:ext>
                </a:extLst>
              </p:cNvPr>
              <p:cNvSpPr/>
              <p:nvPr/>
            </p:nvSpPr>
            <p:spPr>
              <a:xfrm flipH="1">
                <a:off x="-102545" y="5947287"/>
                <a:ext cx="9246545" cy="93809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261770" y="6030963"/>
                <a:ext cx="6919177" cy="841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ctr"/>
                <a:r>
                  <a:rPr lang="th-TH" b="1" spc="50" dirty="0" smtClean="0">
                    <a:ln w="11430"/>
                    <a:solidFill>
                      <a:srgbClr val="002060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		</a:t>
                </a:r>
                <a:r>
                  <a:rPr lang="th-TH" sz="1700" b="1" spc="50" dirty="0" smtClean="0">
                    <a:ln w="11430"/>
                    <a:solidFill>
                      <a:srgbClr val="002060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                    นายสมใจ  วิเศษทักษิณ</a:t>
                </a:r>
              </a:p>
              <a:p>
                <a:pPr algn="ctr"/>
                <a:r>
                  <a:rPr lang="th-TH" sz="1700" b="1" spc="50" dirty="0" smtClean="0">
                    <a:ln w="11430"/>
                    <a:solidFill>
                      <a:srgbClr val="002060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   ผู้อำนวยการสำนักงานเขตพื้นที่การศึกษามัธยมศึกษา เขต ๑</a:t>
                </a:r>
                <a:endParaRPr lang="th-TH" sz="1700" b="1" spc="50" dirty="0">
                  <a:ln w="11430"/>
                  <a:solidFill>
                    <a:srgbClr val="00206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pic>
          <p:nvPicPr>
            <p:cNvPr id="15" name="Picture 2" descr="D:\ไฟล์งานพี่แตงโม\PPT ผอ. เขต\PPT ผอ.สมใจ เขต 1\สพม 1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6" y="4449446"/>
              <a:ext cx="4053185" cy="725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รูปภาพ 8">
            <a:extLst>
              <a:ext uri="{FF2B5EF4-FFF2-40B4-BE49-F238E27FC236}">
                <a16:creationId xmlns="" xmlns:a16="http://schemas.microsoft.com/office/drawing/2014/main" id="{CC00DDB8-F99B-4741-9095-C14D919291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52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83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กลุ่ม 12"/>
          <p:cNvGrpSpPr/>
          <p:nvPr/>
        </p:nvGrpSpPr>
        <p:grpSpPr>
          <a:xfrm>
            <a:off x="5906" y="4449446"/>
            <a:ext cx="9174608" cy="725610"/>
            <a:chOff x="5906" y="4449446"/>
            <a:chExt cx="9174608" cy="725610"/>
          </a:xfrm>
        </p:grpSpPr>
        <p:grpSp>
          <p:nvGrpSpPr>
            <p:cNvPr id="14" name="Group 19"/>
            <p:cNvGrpSpPr/>
            <p:nvPr/>
          </p:nvGrpSpPr>
          <p:grpSpPr>
            <a:xfrm>
              <a:off x="5906" y="4460466"/>
              <a:ext cx="9174608" cy="703571"/>
              <a:chOff x="-102545" y="5947287"/>
              <a:chExt cx="9283492" cy="938094"/>
            </a:xfrm>
          </p:grpSpPr>
          <p:sp>
            <p:nvSpPr>
              <p:cNvPr id="16" name="Rectangle 536">
                <a:extLst>
                  <a:ext uri="{FF2B5EF4-FFF2-40B4-BE49-F238E27FC236}">
                    <a16:creationId xmlns="" xmlns:a16="http://schemas.microsoft.com/office/drawing/2014/main" id="{CE8D1A33-CF2E-4262-A93F-4A88F8FC0B60}"/>
                  </a:ext>
                </a:extLst>
              </p:cNvPr>
              <p:cNvSpPr/>
              <p:nvPr/>
            </p:nvSpPr>
            <p:spPr>
              <a:xfrm flipH="1">
                <a:off x="-102545" y="5947287"/>
                <a:ext cx="9246545" cy="93809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261770" y="6030963"/>
                <a:ext cx="6919177" cy="841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ctr"/>
                <a:r>
                  <a:rPr lang="th-TH" b="1" spc="50" dirty="0" smtClean="0">
                    <a:ln w="11430"/>
                    <a:solidFill>
                      <a:srgbClr val="002060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		</a:t>
                </a:r>
                <a:r>
                  <a:rPr lang="th-TH" sz="1700" b="1" spc="50" dirty="0" smtClean="0">
                    <a:ln w="11430"/>
                    <a:solidFill>
                      <a:srgbClr val="002060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                    นายสมใจ  วิเศษทักษิณ</a:t>
                </a:r>
              </a:p>
              <a:p>
                <a:pPr algn="ctr"/>
                <a:r>
                  <a:rPr lang="th-TH" sz="1700" b="1" spc="50" dirty="0" smtClean="0">
                    <a:ln w="11430"/>
                    <a:solidFill>
                      <a:srgbClr val="002060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   ผู้อำนวยการสำนักงานเขตพื้นที่การศึกษามัธยมศึกษา เขต ๑</a:t>
                </a:r>
                <a:endParaRPr lang="th-TH" sz="1700" b="1" spc="50" dirty="0">
                  <a:ln w="11430"/>
                  <a:solidFill>
                    <a:srgbClr val="00206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pic>
          <p:nvPicPr>
            <p:cNvPr id="15" name="Picture 2" descr="D:\ไฟล์งานพี่แตงโม\PPT ผอ. เขต\PPT ผอ.สมใจ เขต 1\สพม 1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6" y="4449446"/>
              <a:ext cx="4053185" cy="725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รูปภาพ 7">
            <a:extLst>
              <a:ext uri="{FF2B5EF4-FFF2-40B4-BE49-F238E27FC236}">
                <a16:creationId xmlns="" xmlns:a16="http://schemas.microsoft.com/office/drawing/2014/main" id="{0492FD66-0497-4112-96F1-B933D1FA7F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"/>
            <a:ext cx="9144000" cy="545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0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45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6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75" y="0"/>
            <a:ext cx="9159773" cy="516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สี่เหลี่ยมผืนผ้า 18"/>
          <p:cNvSpPr/>
          <p:nvPr/>
        </p:nvSpPr>
        <p:spPr>
          <a:xfrm>
            <a:off x="3355511" y="51470"/>
            <a:ext cx="3183628" cy="746358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4400" b="1" spc="51" dirty="0" smtClean="0">
                <a:ln w="11430"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คติประจำใจ</a:t>
            </a:r>
            <a:endParaRPr lang="th-TH" sz="4400" b="1" spc="51" dirty="0">
              <a:ln w="11430"/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2" name="รูปภาพ 4">
            <a:extLst>
              <a:ext uri="{FF2B5EF4-FFF2-40B4-BE49-F238E27FC236}">
                <a16:creationId xmlns="" xmlns:a16="http://schemas.microsoft.com/office/drawing/2014/main" id="{7EC437F1-5CA6-46D6-BEF0-EAB5C9B1BF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083"/>
            <a:ext cx="941653" cy="11090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2" descr="D:\ภาพ\4562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1" r="8178"/>
          <a:stretch/>
        </p:blipFill>
        <p:spPr bwMode="auto">
          <a:xfrm>
            <a:off x="418259" y="1606029"/>
            <a:ext cx="2106792" cy="2364280"/>
          </a:xfrm>
          <a:prstGeom prst="round2DiagRect">
            <a:avLst>
              <a:gd name="adj1" fmla="val 28931"/>
              <a:gd name="adj2" fmla="val 0"/>
            </a:avLst>
          </a:prstGeom>
          <a:ln w="88900" cap="sq">
            <a:solidFill>
              <a:srgbClr val="0033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à¹à¸à¸ à¸²à¸à¸­à¸²à¸à¸à¸°à¸¡à¸µ 2 à¸à¸, à¸à¸¹à¹à¸à¸à¸à¸³à¸¥à¸±à¸à¸à¸±à¹à¸">
            <a:extLst>
              <a:ext uri="{FF2B5EF4-FFF2-40B4-BE49-F238E27FC236}">
                <a16:creationId xmlns="" xmlns:a16="http://schemas.microsoft.com/office/drawing/2014/main" id="{585F0102-E4BA-4C81-BF19-550312C28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763" y="-668610"/>
            <a:ext cx="2318010" cy="9984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" name="กล่องข้อความ 4">
            <a:extLst>
              <a:ext uri="{FF2B5EF4-FFF2-40B4-BE49-F238E27FC236}">
                <a16:creationId xmlns="" xmlns:a16="http://schemas.microsoft.com/office/drawing/2014/main" id="{4153EF9C-1268-4FF2-9785-E3C88C96F8EC}"/>
              </a:ext>
            </a:extLst>
          </p:cNvPr>
          <p:cNvSpPr txBox="1"/>
          <p:nvPr/>
        </p:nvSpPr>
        <p:spPr>
          <a:xfrm>
            <a:off x="5506225" y="1144364"/>
            <a:ext cx="3170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รักนักเรียน เสมือน ลูก </a:t>
            </a:r>
          </a:p>
        </p:txBody>
      </p:sp>
      <p:sp>
        <p:nvSpPr>
          <p:cNvPr id="40" name="กล่องข้อความ 4">
            <a:extLst>
              <a:ext uri="{FF2B5EF4-FFF2-40B4-BE49-F238E27FC236}">
                <a16:creationId xmlns="" xmlns:a16="http://schemas.microsoft.com/office/drawing/2014/main" id="{4153EF9C-1268-4FF2-9785-E3C88C96F8EC}"/>
              </a:ext>
            </a:extLst>
          </p:cNvPr>
          <p:cNvSpPr txBox="1"/>
          <p:nvPr/>
        </p:nvSpPr>
        <p:spPr>
          <a:xfrm>
            <a:off x="5506225" y="2411368"/>
            <a:ext cx="3181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รักองค์กร เสมือน บ้าน</a:t>
            </a:r>
          </a:p>
        </p:txBody>
      </p:sp>
      <p:sp>
        <p:nvSpPr>
          <p:cNvPr id="41" name="สี่เหลี่ยมผืนผ้า 40"/>
          <p:cNvSpPr/>
          <p:nvPr/>
        </p:nvSpPr>
        <p:spPr>
          <a:xfrm>
            <a:off x="5383868" y="3579862"/>
            <a:ext cx="34366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b="1" dirty="0" smtClean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รักเพื่อนร่วมงาน เสมือนญาติ</a:t>
            </a:r>
            <a:endParaRPr lang="th-TH" sz="2000" b="1" dirty="0">
              <a:solidFill>
                <a:srgbClr val="00B05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2" name="กลุ่ม 1"/>
          <p:cNvGrpSpPr/>
          <p:nvPr/>
        </p:nvGrpSpPr>
        <p:grpSpPr>
          <a:xfrm>
            <a:off x="5906" y="4449446"/>
            <a:ext cx="9174608" cy="725610"/>
            <a:chOff x="5906" y="4449446"/>
            <a:chExt cx="9174608" cy="725610"/>
          </a:xfrm>
        </p:grpSpPr>
        <p:grpSp>
          <p:nvGrpSpPr>
            <p:cNvPr id="13" name="Group 19"/>
            <p:cNvGrpSpPr/>
            <p:nvPr/>
          </p:nvGrpSpPr>
          <p:grpSpPr>
            <a:xfrm>
              <a:off x="5906" y="4460466"/>
              <a:ext cx="9174608" cy="703571"/>
              <a:chOff x="-102545" y="5947287"/>
              <a:chExt cx="9283492" cy="938094"/>
            </a:xfrm>
          </p:grpSpPr>
          <p:sp>
            <p:nvSpPr>
              <p:cNvPr id="22" name="Rectangle 536">
                <a:extLst>
                  <a:ext uri="{FF2B5EF4-FFF2-40B4-BE49-F238E27FC236}">
                    <a16:creationId xmlns="" xmlns:a16="http://schemas.microsoft.com/office/drawing/2014/main" id="{CE8D1A33-CF2E-4262-A93F-4A88F8FC0B60}"/>
                  </a:ext>
                </a:extLst>
              </p:cNvPr>
              <p:cNvSpPr/>
              <p:nvPr/>
            </p:nvSpPr>
            <p:spPr>
              <a:xfrm flipH="1">
                <a:off x="-102545" y="5947287"/>
                <a:ext cx="9246545" cy="93809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261770" y="6030963"/>
                <a:ext cx="6919177" cy="841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ctr"/>
                <a:r>
                  <a:rPr lang="th-TH" b="1" spc="50" dirty="0" smtClean="0">
                    <a:ln w="11430"/>
                    <a:solidFill>
                      <a:srgbClr val="002060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		</a:t>
                </a:r>
                <a:r>
                  <a:rPr lang="th-TH" sz="1700" b="1" spc="50" dirty="0" smtClean="0">
                    <a:ln w="11430"/>
                    <a:solidFill>
                      <a:srgbClr val="002060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                    นายสมใจ  วิเศษทักษิณ</a:t>
                </a:r>
              </a:p>
              <a:p>
                <a:pPr algn="ctr"/>
                <a:r>
                  <a:rPr lang="th-TH" sz="1700" b="1" spc="50" dirty="0" smtClean="0">
                    <a:ln w="11430"/>
                    <a:solidFill>
                      <a:srgbClr val="002060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   ผู้อำนวยการสำนักงานเขตพื้นที่การศึกษามัธยมศึกษา เขต ๑</a:t>
                </a:r>
                <a:endParaRPr lang="th-TH" sz="1700" b="1" spc="50" dirty="0">
                  <a:ln w="11430"/>
                  <a:solidFill>
                    <a:srgbClr val="00206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pic>
          <p:nvPicPr>
            <p:cNvPr id="1026" name="Picture 2" descr="D:\ไฟล์งานพี่แตงโม\PPT ผอ. เขต\PPT ผอ.สมใจ เขต 1\สพม 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6" y="4449446"/>
              <a:ext cx="4053185" cy="725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7" name="Picture 3" descr="D:\ไฟล์งานพี่แตงโม\PPT ผอ. เขต\PPT ผอ.สมใจ เขต 1\125971861_3190374084424678_8433984846146192525_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062" y="915566"/>
            <a:ext cx="2380068" cy="10095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ไฟล์งานพี่แตงโม\PPT ผอ. เขต\PPT ผอ.สมใจ เขต 1\124801636_3182449655217121_5131549284823413221_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062" y="3291830"/>
            <a:ext cx="2383357" cy="10095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ไฟล์งานพี่แตงโม\PPT ผอ. เขต\PPT ผอ.สมใจ เขต 1\Untitled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062" y="2089390"/>
            <a:ext cx="2380068" cy="9852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07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ไฟล์งานพี่แตงโม\PPT ผอ. เขต\PPT ผอ.สมใจ เขต 1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298" y="-1"/>
            <a:ext cx="9380781" cy="408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งานเลขา สพม.21\OG10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298" y="-328265"/>
            <a:ext cx="3440697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สี่เหลี่ยมผืนผ้า 8"/>
          <p:cNvSpPr/>
          <p:nvPr/>
        </p:nvSpPr>
        <p:spPr>
          <a:xfrm>
            <a:off x="2895600" y="2594000"/>
            <a:ext cx="60960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6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ขอบคุณครับ</a:t>
            </a:r>
          </a:p>
        </p:txBody>
      </p:sp>
      <p:pic>
        <p:nvPicPr>
          <p:cNvPr id="10" name="Picture 2" descr="D:\งานเลขา สพม.21\ผอ สมใจ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4073" y="-452586"/>
            <a:ext cx="3877921" cy="49774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กลุ่ม 16"/>
          <p:cNvGrpSpPr/>
          <p:nvPr/>
        </p:nvGrpSpPr>
        <p:grpSpPr>
          <a:xfrm>
            <a:off x="-108520" y="4083915"/>
            <a:ext cx="9361040" cy="1152129"/>
            <a:chOff x="5906" y="4449446"/>
            <a:chExt cx="9174608" cy="791345"/>
          </a:xfrm>
        </p:grpSpPr>
        <p:grpSp>
          <p:nvGrpSpPr>
            <p:cNvPr id="18" name="Group 19"/>
            <p:cNvGrpSpPr/>
            <p:nvPr/>
          </p:nvGrpSpPr>
          <p:grpSpPr>
            <a:xfrm>
              <a:off x="5906" y="4460465"/>
              <a:ext cx="9174608" cy="780326"/>
              <a:chOff x="-102545" y="5947287"/>
              <a:chExt cx="9283492" cy="1040434"/>
            </a:xfrm>
          </p:grpSpPr>
          <p:sp>
            <p:nvSpPr>
              <p:cNvPr id="20" name="Rectangle 536">
                <a:extLst>
                  <a:ext uri="{FF2B5EF4-FFF2-40B4-BE49-F238E27FC236}">
                    <a16:creationId xmlns="" xmlns:a16="http://schemas.microsoft.com/office/drawing/2014/main" id="{CE8D1A33-CF2E-4262-A93F-4A88F8FC0B60}"/>
                  </a:ext>
                </a:extLst>
              </p:cNvPr>
              <p:cNvSpPr/>
              <p:nvPr/>
            </p:nvSpPr>
            <p:spPr>
              <a:xfrm flipH="1">
                <a:off x="-102545" y="5947287"/>
                <a:ext cx="9246545" cy="93809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261770" y="6146465"/>
                <a:ext cx="6919177" cy="841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ctr"/>
                <a:r>
                  <a:rPr lang="th-TH" b="1" spc="50" dirty="0" smtClean="0">
                    <a:ln w="11430"/>
                    <a:solidFill>
                      <a:srgbClr val="002060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		</a:t>
                </a:r>
                <a:r>
                  <a:rPr lang="th-TH" sz="1700" b="1" spc="50" dirty="0" smtClean="0">
                    <a:ln w="11430"/>
                    <a:solidFill>
                      <a:srgbClr val="002060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                    นายสมใจ  วิเศษทักษิณ</a:t>
                </a:r>
              </a:p>
              <a:p>
                <a:pPr algn="ctr"/>
                <a:r>
                  <a:rPr lang="th-TH" sz="1700" b="1" spc="50" dirty="0" smtClean="0">
                    <a:ln w="11430"/>
                    <a:solidFill>
                      <a:srgbClr val="002060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   ผู้อำนวยการสำนักงานเขตพื้นที่การศึกษามัธยมศึกษา เขต ๑</a:t>
                </a:r>
                <a:endParaRPr lang="th-TH" sz="1700" b="1" spc="50" dirty="0">
                  <a:ln w="11430"/>
                  <a:solidFill>
                    <a:srgbClr val="00206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pic>
          <p:nvPicPr>
            <p:cNvPr id="19" name="Picture 2" descr="D:\ไฟล์งานพี่แตงโม\PPT ผอ. เขต\PPT ผอ.สมใจ เขต 1\สพม 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6" y="4449446"/>
              <a:ext cx="4053185" cy="725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7910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Downloads\kisspng-paper-recruitment-poster-graduation-ceremony-wallp-colorful-sky-background-5a70bea793b6a2.150801671517338279605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04" b="33212"/>
          <a:stretch/>
        </p:blipFill>
        <p:spPr bwMode="auto">
          <a:xfrm flipH="1">
            <a:off x="4474673" y="-102911"/>
            <a:ext cx="5004348" cy="446717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Downloads\kisspng-paper-recruitment-poster-graduation-ceremony-wallp-colorful-sky-background-5a70bea793b6a2.150801671517338279605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04" b="33212"/>
          <a:stretch/>
        </p:blipFill>
        <p:spPr bwMode="auto">
          <a:xfrm flipH="1">
            <a:off x="-367500" y="79711"/>
            <a:ext cx="5443556" cy="428455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กลุ่ม 9"/>
          <p:cNvGrpSpPr/>
          <p:nvPr/>
        </p:nvGrpSpPr>
        <p:grpSpPr>
          <a:xfrm>
            <a:off x="-23755" y="-165199"/>
            <a:ext cx="10356395" cy="5329237"/>
            <a:chOff x="-3379395" y="-1281563"/>
            <a:chExt cx="13737070" cy="7458447"/>
          </a:xfrm>
        </p:grpSpPr>
        <p:pic>
          <p:nvPicPr>
            <p:cNvPr id="11" name="Picture 4" descr="D:\จัดบอส\1-j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42" b="100000" l="46328" r="93984">
                          <a14:backgroundMark x1="66250" y1="62775" x2="67500" y2="549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12"/>
            <a:stretch/>
          </p:blipFill>
          <p:spPr bwMode="auto">
            <a:xfrm>
              <a:off x="2433545" y="-1281563"/>
              <a:ext cx="7924130" cy="7458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D:\จัดบอส\1-j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55" b="100000" l="0" r="100000">
                          <a14:foregroundMark x1="24844" y1="43699" x2="26172" y2="42659"/>
                          <a14:backgroundMark x1="34609" y1="35491" x2="89453" y2="40925"/>
                          <a14:backgroundMark x1="49297" y1="41387" x2="67500" y2="52254"/>
                          <a14:backgroundMark x1="65703" y1="57919" x2="86016" y2="39538"/>
                          <a14:backgroundMark x1="3672" y1="28555" x2="2578" y2="44971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79395" y="155100"/>
              <a:ext cx="8307474" cy="6004148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สี่เหลี่ยมผืนผ้ามุมมน 12"/>
            <p:cNvSpPr/>
            <p:nvPr/>
          </p:nvSpPr>
          <p:spPr>
            <a:xfrm>
              <a:off x="2924548" y="533337"/>
              <a:ext cx="5458012" cy="623571"/>
            </a:xfrm>
            <a:prstGeom prst="roundRect">
              <a:avLst>
                <a:gd name="adj" fmla="val 50000"/>
              </a:avLst>
            </a:prstGeom>
            <a:solidFill>
              <a:srgbClr val="FFFFE5"/>
            </a:solidFill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28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ครูผู้สอน </a:t>
              </a:r>
              <a:r>
                <a:rPr lang="th-TH" sz="2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ระยะเวลา </a:t>
              </a:r>
              <a:r>
                <a:rPr lang="th-TH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๖</a:t>
              </a:r>
              <a:r>
                <a:rPr lang="th-TH" sz="2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 ปี</a:t>
              </a:r>
              <a:endParaRPr lang="th-TH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4" name="สี่เหลี่ยมผืนผ้ามุมมน 13"/>
            <p:cNvSpPr/>
            <p:nvPr/>
          </p:nvSpPr>
          <p:spPr>
            <a:xfrm>
              <a:off x="2026004" y="1440336"/>
              <a:ext cx="6165529" cy="648072"/>
            </a:xfrm>
            <a:prstGeom prst="roundRect">
              <a:avLst>
                <a:gd name="adj" fmla="val 50000"/>
              </a:avLst>
            </a:prstGeom>
            <a:solidFill>
              <a:srgbClr val="FFFFD1"/>
            </a:solidFill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ผู้ช่วย/รอง</a:t>
              </a:r>
              <a:r>
                <a:rPr lang="th-TH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ผู้อำนวยการ</a:t>
              </a:r>
              <a:r>
                <a:rPr lang="th-TH" sz="1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โรงเรียน  </a:t>
              </a:r>
              <a:r>
                <a:rPr lang="th-TH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ระยะเวลา </a:t>
              </a:r>
              <a:r>
                <a:rPr lang="th-TH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๖</a:t>
              </a:r>
              <a:r>
                <a:rPr lang="th-TH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 ปี</a:t>
              </a:r>
              <a:endParaRPr lang="th-TH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5" name="สี่เหลี่ยมผืนผ้ามุมมน 14"/>
            <p:cNvSpPr/>
            <p:nvPr/>
          </p:nvSpPr>
          <p:spPr>
            <a:xfrm>
              <a:off x="1643948" y="2448112"/>
              <a:ext cx="6165529" cy="648072"/>
            </a:xfrm>
            <a:prstGeom prst="roundRect">
              <a:avLst>
                <a:gd name="adj" fmla="val 50000"/>
              </a:avLst>
            </a:prstGeom>
            <a:solidFill>
              <a:srgbClr val="FFFF9B"/>
            </a:solidFill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20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ผู้อำนวยการโรงเรียน  </a:t>
              </a:r>
              <a:r>
                <a:rPr lang="th-TH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ระยะเวลา ๑๒ ปี</a:t>
              </a:r>
              <a:endParaRPr lang="th-TH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6" name="สี่เหลี่ยมผืนผ้ามุมมน 15"/>
            <p:cNvSpPr/>
            <p:nvPr/>
          </p:nvSpPr>
          <p:spPr>
            <a:xfrm>
              <a:off x="658135" y="4362887"/>
              <a:ext cx="6165529" cy="648072"/>
            </a:xfrm>
            <a:prstGeom prst="roundRect">
              <a:avLst>
                <a:gd name="adj" fmla="val 50000"/>
              </a:avLst>
            </a:prstGeom>
            <a:solidFill>
              <a:srgbClr val="FFFF4B"/>
            </a:solidFill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24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ผู้อำนวยการ </a:t>
              </a:r>
              <a:r>
                <a:rPr lang="th-TH" sz="24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สพ</a:t>
              </a:r>
              <a:r>
                <a:rPr lang="th-TH" sz="24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ม.๑  </a:t>
              </a:r>
              <a:r>
                <a:rPr lang="th-TH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ปัจจุบัน</a:t>
              </a:r>
              <a:endParaRPr lang="th-TH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063212" y="4364268"/>
            <a:ext cx="7086601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2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	                   </a:t>
            </a:r>
            <a:r>
              <a:rPr lang="th-TH" sz="1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นายสมใจ  วิเศษทักษิณ</a:t>
            </a:r>
          </a:p>
          <a:p>
            <a:pPr algn="ctr"/>
            <a:r>
              <a:rPr lang="th-TH" sz="1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          ผู้อำนวยการสำนักงานเขตพื้นที่การศึกษามัธยมศึกษา เขต ๑</a:t>
            </a:r>
            <a:endParaRPr lang="th-TH" sz="1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1477116" y="136252"/>
            <a:ext cx="701040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5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ประวัติการรับราชการ</a:t>
            </a:r>
          </a:p>
        </p:txBody>
      </p:sp>
      <p:pic>
        <p:nvPicPr>
          <p:cNvPr id="19" name="รูปภาพ 4">
            <a:extLst>
              <a:ext uri="{FF2B5EF4-FFF2-40B4-BE49-F238E27FC236}">
                <a16:creationId xmlns="" xmlns:a16="http://schemas.microsoft.com/office/drawing/2014/main" id="{7EC437F1-5CA6-46D6-BEF0-EAB5C9B1BF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3478"/>
            <a:ext cx="957411" cy="11276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สี่เหลี่ยมผืนผ้ามุมมน 19"/>
          <p:cNvSpPr/>
          <p:nvPr/>
        </p:nvSpPr>
        <p:spPr>
          <a:xfrm>
            <a:off x="3452192" y="3219822"/>
            <a:ext cx="4648200" cy="463063"/>
          </a:xfrm>
          <a:prstGeom prst="roundRect">
            <a:avLst>
              <a:gd name="adj" fmla="val 50000"/>
            </a:avLst>
          </a:prstGeom>
          <a:solidFill>
            <a:srgbClr val="DEFC70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ผู้อำนวยการ </a:t>
            </a:r>
            <a:r>
              <a:rPr lang="th-TH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สพ</a:t>
            </a:r>
            <a:r>
              <a:rPr lang="th-TH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ม.๒๑  </a:t>
            </a:r>
            <a:r>
              <a:rPr lang="th-TH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ระยะเวลา ๓ ปี</a:t>
            </a:r>
            <a:endParaRPr lang="th-TH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à¸à¸¥à¸à¸²à¸£à¸à¹à¸à¸«à¸²à¸£à¸¹à¸à¸ à¸²à¸à¸ªà¸³à¸«à¸£à¸±à¸ à¸à¸£à¸°à¸à¸£à¸¡à¸£à¸²à¹à¸à¸§à¸²à¸à¸à¹à¸²à¸à¸à¸²à¸£à¸à¸£à¸´à¸«à¸²à¸£à¸à¸²à¸ à¸£.9 à¸à¸±à¸à¸à¸²à¸à¸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"/>
          <a:stretch/>
        </p:blipFill>
        <p:spPr bwMode="auto">
          <a:xfrm flipH="1">
            <a:off x="5652120" y="1"/>
            <a:ext cx="3528392" cy="467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แผนผังลำดับงาน: ป้อนข้อมูลด้วยตนเอง 20">
            <a:extLst>
              <a:ext uri="{FF2B5EF4-FFF2-40B4-BE49-F238E27FC236}">
                <a16:creationId xmlns:a16="http://schemas.microsoft.com/office/drawing/2014/main" xmlns="" id="{7C19B1A9-B33E-4A98-82A2-38AB5032503B}"/>
              </a:ext>
            </a:extLst>
          </p:cNvPr>
          <p:cNvSpPr/>
          <p:nvPr/>
        </p:nvSpPr>
        <p:spPr>
          <a:xfrm rot="5400000">
            <a:off x="1052315" y="-1052314"/>
            <a:ext cx="5143499" cy="7248130"/>
          </a:xfrm>
          <a:prstGeom prst="flowChartManualInpu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th-TH" dirty="0"/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71670" y="411510"/>
            <a:ext cx="6372538" cy="381642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th-TH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"</a:t>
            </a:r>
            <a:r>
              <a:rPr lang="th-TH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ในบ้านเมืองนั้น </a:t>
            </a:r>
          </a:p>
          <a:p>
            <a:pPr algn="ctr"/>
            <a:r>
              <a:rPr lang="th-TH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มี</a:t>
            </a:r>
            <a:r>
              <a:rPr lang="th-TH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ทั้งคนดีและคนไม่ดี </a:t>
            </a:r>
          </a:p>
          <a:p>
            <a:pPr algn="ctr"/>
            <a:r>
              <a:rPr lang="th-TH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ไม่</a:t>
            </a:r>
            <a:r>
              <a:rPr lang="th-TH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มีใครที่จะทำให้ทุกคนเป็นคนดีได้ทั้งหมด </a:t>
            </a:r>
          </a:p>
          <a:p>
            <a:pPr algn="ctr"/>
            <a:r>
              <a:rPr lang="th-TH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การ</a:t>
            </a:r>
            <a:r>
              <a:rPr lang="th-TH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ทำให้</a:t>
            </a:r>
            <a:r>
              <a:rPr lang="th-TH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บ้านเมืองมีความปกติ</a:t>
            </a:r>
            <a:r>
              <a:rPr lang="th-TH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สุข </a:t>
            </a:r>
            <a:r>
              <a:rPr lang="th-TH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เรียบร้อย</a:t>
            </a:r>
          </a:p>
          <a:p>
            <a:pPr algn="ctr"/>
            <a:r>
              <a:rPr lang="th-TH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จึง</a:t>
            </a:r>
            <a:r>
              <a:rPr lang="th-TH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มิใช้การทำให้ทุกคนเป็นคนดี </a:t>
            </a:r>
            <a:endParaRPr lang="th-TH" sz="20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th-TH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หากแต่</a:t>
            </a:r>
            <a:r>
              <a:rPr lang="th-TH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อยู่ที่การส่งเสริมความดี </a:t>
            </a:r>
          </a:p>
          <a:p>
            <a:pPr algn="ctr"/>
            <a:r>
              <a:rPr lang="th-TH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ให้</a:t>
            </a:r>
            <a:r>
              <a:rPr lang="th-TH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คนดีปกครองบ้านเมือง และคุมคนไม่ดี </a:t>
            </a:r>
            <a:endParaRPr lang="th-TH" sz="20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th-TH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ไม่ให้</a:t>
            </a:r>
            <a:r>
              <a:rPr lang="th-TH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มีอำนาจ</a:t>
            </a:r>
            <a:r>
              <a:rPr lang="th-TH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ไม่ให้ก่อ</a:t>
            </a:r>
            <a:r>
              <a:rPr lang="th-TH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ความเดือดร้อนวุ่นวายได้"</a:t>
            </a:r>
          </a:p>
          <a:p>
            <a:pPr algn="ctr"/>
            <a:endParaRPr lang="th-TH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th-TH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พระบรมราโชวาทในพิธีเปิดงานชุมนุมลูกเสือแห่งชาติ </a:t>
            </a:r>
          </a:p>
          <a:p>
            <a:pPr algn="ctr"/>
            <a:r>
              <a:rPr lang="th-TH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ณ ค่ายลูกเสือวชิราวุธ จังหวัดชลบุรี</a:t>
            </a:r>
          </a:p>
          <a:p>
            <a:pPr algn="ctr"/>
            <a:r>
              <a:rPr lang="th-TH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๑๑  </a:t>
            </a:r>
            <a:r>
              <a:rPr lang="th-TH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ธันวาคม </a:t>
            </a:r>
            <a:r>
              <a:rPr lang="th-TH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๒๕๑๒</a:t>
            </a:r>
            <a:endParaRPr lang="th-TH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5" name="กลุ่ม 14"/>
          <p:cNvGrpSpPr/>
          <p:nvPr/>
        </p:nvGrpSpPr>
        <p:grpSpPr>
          <a:xfrm>
            <a:off x="5906" y="4449446"/>
            <a:ext cx="9174608" cy="725610"/>
            <a:chOff x="5906" y="4449446"/>
            <a:chExt cx="9174608" cy="725610"/>
          </a:xfrm>
        </p:grpSpPr>
        <p:grpSp>
          <p:nvGrpSpPr>
            <p:cNvPr id="16" name="Group 19"/>
            <p:cNvGrpSpPr/>
            <p:nvPr/>
          </p:nvGrpSpPr>
          <p:grpSpPr>
            <a:xfrm>
              <a:off x="5906" y="4460466"/>
              <a:ext cx="9174608" cy="703571"/>
              <a:chOff x="-102545" y="5947287"/>
              <a:chExt cx="9283492" cy="938094"/>
            </a:xfrm>
          </p:grpSpPr>
          <p:sp>
            <p:nvSpPr>
              <p:cNvPr id="18" name="Rectangle 536">
                <a:extLst>
                  <a:ext uri="{FF2B5EF4-FFF2-40B4-BE49-F238E27FC236}">
                    <a16:creationId xmlns="" xmlns:a16="http://schemas.microsoft.com/office/drawing/2014/main" id="{CE8D1A33-CF2E-4262-A93F-4A88F8FC0B60}"/>
                  </a:ext>
                </a:extLst>
              </p:cNvPr>
              <p:cNvSpPr/>
              <p:nvPr/>
            </p:nvSpPr>
            <p:spPr>
              <a:xfrm flipH="1">
                <a:off x="-102545" y="5947287"/>
                <a:ext cx="9246545" cy="93809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261770" y="6030963"/>
                <a:ext cx="6919177" cy="841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ctr"/>
                <a:r>
                  <a:rPr lang="th-TH" b="1" spc="50" dirty="0" smtClean="0">
                    <a:ln w="11430"/>
                    <a:solidFill>
                      <a:srgbClr val="002060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		</a:t>
                </a:r>
                <a:r>
                  <a:rPr lang="th-TH" sz="1700" b="1" spc="50" dirty="0" smtClean="0">
                    <a:ln w="11430"/>
                    <a:solidFill>
                      <a:srgbClr val="002060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                    นายสมใจ  วิเศษทักษิณ</a:t>
                </a:r>
              </a:p>
              <a:p>
                <a:pPr algn="ctr"/>
                <a:r>
                  <a:rPr lang="th-TH" sz="1700" b="1" spc="50" dirty="0" smtClean="0">
                    <a:ln w="11430"/>
                    <a:solidFill>
                      <a:srgbClr val="002060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   ผู้อำนวยการสำนักงานเขตพื้นที่การศึกษามัธยมศึกษา เขต ๑</a:t>
                </a:r>
                <a:endParaRPr lang="th-TH" sz="1700" b="1" spc="50" dirty="0">
                  <a:ln w="11430"/>
                  <a:solidFill>
                    <a:srgbClr val="00206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pic>
          <p:nvPicPr>
            <p:cNvPr id="17" name="Picture 2" descr="D:\ไฟล์งานพี่แตงโม\PPT ผอ. เขต\PPT ผอ.สมใจ เขต 1\สพม 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6" y="4449446"/>
              <a:ext cx="4053185" cy="725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2786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สี่เหลี่ยมผืนผ้า 38"/>
          <p:cNvSpPr/>
          <p:nvPr/>
        </p:nvSpPr>
        <p:spPr>
          <a:xfrm>
            <a:off x="1738546" y="123478"/>
            <a:ext cx="5911422" cy="646329"/>
          </a:xfrm>
          <a:prstGeom prst="rect">
            <a:avLst/>
          </a:prstGeom>
          <a:noFill/>
          <a:ln>
            <a:noFill/>
          </a:ln>
        </p:spPr>
        <p:txBody>
          <a:bodyPr wrap="none" lIns="91438" tIns="45719" rIns="91438" bIns="45719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3600" b="1" spc="51" dirty="0">
                <a:ln w="11430"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การน้อมนำศาสตร์</a:t>
            </a:r>
            <a:r>
              <a:rPr lang="th-TH" sz="3600" b="1" spc="51" dirty="0" smtClean="0">
                <a:ln w="11430"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พระราชา</a:t>
            </a:r>
            <a:endParaRPr lang="th-TH" sz="3600" b="1" spc="51" dirty="0">
              <a:ln w="11430"/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0" name="รูปภาพ 4">
            <a:extLst>
              <a:ext uri="{FF2B5EF4-FFF2-40B4-BE49-F238E27FC236}">
                <a16:creationId xmlns="" xmlns:a16="http://schemas.microsoft.com/office/drawing/2014/main" id="{7EC437F1-5CA6-46D6-BEF0-EAB5C9B1BF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8" y="217101"/>
            <a:ext cx="1063775" cy="12529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2" descr="D:\งานแตงโม\งานออกแบบ\a4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969293"/>
            <a:ext cx="4440865" cy="33306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กลุ่ม 19"/>
          <p:cNvGrpSpPr/>
          <p:nvPr/>
        </p:nvGrpSpPr>
        <p:grpSpPr>
          <a:xfrm>
            <a:off x="5906" y="4449446"/>
            <a:ext cx="9174608" cy="725610"/>
            <a:chOff x="5906" y="4449446"/>
            <a:chExt cx="9174608" cy="725610"/>
          </a:xfrm>
        </p:grpSpPr>
        <p:grpSp>
          <p:nvGrpSpPr>
            <p:cNvPr id="21" name="Group 19"/>
            <p:cNvGrpSpPr/>
            <p:nvPr/>
          </p:nvGrpSpPr>
          <p:grpSpPr>
            <a:xfrm>
              <a:off x="5906" y="4460466"/>
              <a:ext cx="9174608" cy="703571"/>
              <a:chOff x="-102545" y="5947287"/>
              <a:chExt cx="9283492" cy="938094"/>
            </a:xfrm>
          </p:grpSpPr>
          <p:sp>
            <p:nvSpPr>
              <p:cNvPr id="23" name="Rectangle 536">
                <a:extLst>
                  <a:ext uri="{FF2B5EF4-FFF2-40B4-BE49-F238E27FC236}">
                    <a16:creationId xmlns="" xmlns:a16="http://schemas.microsoft.com/office/drawing/2014/main" id="{CE8D1A33-CF2E-4262-A93F-4A88F8FC0B60}"/>
                  </a:ext>
                </a:extLst>
              </p:cNvPr>
              <p:cNvSpPr/>
              <p:nvPr/>
            </p:nvSpPr>
            <p:spPr>
              <a:xfrm flipH="1">
                <a:off x="-102545" y="5947287"/>
                <a:ext cx="9246545" cy="93809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261770" y="6030963"/>
                <a:ext cx="6919177" cy="841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ctr"/>
                <a:r>
                  <a:rPr lang="th-TH" b="1" spc="50" dirty="0" smtClean="0">
                    <a:ln w="11430"/>
                    <a:solidFill>
                      <a:srgbClr val="002060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		</a:t>
                </a:r>
                <a:r>
                  <a:rPr lang="th-TH" sz="1700" b="1" spc="50" dirty="0" smtClean="0">
                    <a:ln w="11430"/>
                    <a:solidFill>
                      <a:srgbClr val="002060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                    นายสมใจ  วิเศษทักษิณ</a:t>
                </a:r>
              </a:p>
              <a:p>
                <a:pPr algn="ctr"/>
                <a:r>
                  <a:rPr lang="th-TH" sz="1700" b="1" spc="50" dirty="0" smtClean="0">
                    <a:ln w="11430"/>
                    <a:solidFill>
                      <a:srgbClr val="002060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   ผู้อำนวยการสำนักงานเขตพื้นที่การศึกษามัธยมศึกษา เขต ๑</a:t>
                </a:r>
                <a:endParaRPr lang="th-TH" sz="1700" b="1" spc="50" dirty="0">
                  <a:ln w="11430"/>
                  <a:solidFill>
                    <a:srgbClr val="00206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pic>
          <p:nvPicPr>
            <p:cNvPr id="22" name="Picture 2" descr="D:\ไฟล์งานพี่แตงโม\PPT ผอ. เขต\PPT ผอ.สมใจ เขต 1\สพม 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6" y="4449446"/>
              <a:ext cx="4053185" cy="725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2991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รูปภาพ 4">
            <a:extLst>
              <a:ext uri="{FF2B5EF4-FFF2-40B4-BE49-F238E27FC236}">
                <a16:creationId xmlns="" xmlns:a16="http://schemas.microsoft.com/office/drawing/2014/main" id="{7EC437F1-5CA6-46D6-BEF0-EAB5C9B1BF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52239"/>
            <a:ext cx="892647" cy="10513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3" descr="D:\Downloads\kisspng-paper-recruitment-poster-graduation-ceremony-wallp-colorful-sky-background-5a70bea793b6a2.150801671517338279605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04" b="33212"/>
          <a:stretch/>
        </p:blipFill>
        <p:spPr bwMode="auto">
          <a:xfrm flipH="1">
            <a:off x="3764036" y="181910"/>
            <a:ext cx="5776516" cy="56302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72" b="100000" l="9652" r="100000">
                        <a14:foregroundMark x1="63924" y1="68555" x2="71361" y2="82813"/>
                        <a14:foregroundMark x1="37816" y1="92969" x2="81962" y2="99023"/>
                        <a14:foregroundMark x1="39715" y1="95117" x2="42722" y2="98047"/>
                        <a14:foregroundMark x1="46677" y1="37500" x2="51741" y2="41992"/>
                        <a14:foregroundMark x1="46994" y1="36328" x2="49525" y2="33594"/>
                        <a14:foregroundMark x1="50949" y1="38672" x2="52215" y2="39453"/>
                        <a14:foregroundMark x1="51424" y1="49805" x2="52532" y2="48438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02657"/>
            <a:ext cx="435857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สี่เหลี่ยมผืนผ้า 27"/>
          <p:cNvSpPr/>
          <p:nvPr/>
        </p:nvSpPr>
        <p:spPr>
          <a:xfrm>
            <a:off x="1246796" y="214540"/>
            <a:ext cx="6619825" cy="500137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2800" b="1" spc="51" dirty="0">
                <a:ln w="11430"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ศาสตร์พระราชาสู่การพัฒนาอย่างยั่งยืน</a:t>
            </a:r>
          </a:p>
        </p:txBody>
      </p:sp>
      <p:sp>
        <p:nvSpPr>
          <p:cNvPr id="29" name="คำบรรยายภาพแบบลูกศรลง 28"/>
          <p:cNvSpPr/>
          <p:nvPr/>
        </p:nvSpPr>
        <p:spPr>
          <a:xfrm>
            <a:off x="990600" y="771550"/>
            <a:ext cx="4775166" cy="984486"/>
          </a:xfrm>
          <a:prstGeom prst="downArrowCallout">
            <a:avLst>
              <a:gd name="adj1" fmla="val 36912"/>
              <a:gd name="adj2" fmla="val 30482"/>
              <a:gd name="adj3" fmla="val 31543"/>
              <a:gd name="adj4" fmla="val 64977"/>
            </a:avLst>
          </a:prstGeom>
          <a:solidFill>
            <a:srgbClr val="FFFF00"/>
          </a:solidFill>
          <a:ln w="38100">
            <a:solidFill>
              <a:srgbClr val="004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พระราชปณิธานและพระบรมราโชบาย</a:t>
            </a:r>
          </a:p>
          <a:p>
            <a:pPr algn="ctr"/>
            <a:r>
              <a:rPr lang="th-TH" sz="2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ด้านการศึกษาของในหลวงรัชกาลที่ ๙</a:t>
            </a:r>
          </a:p>
        </p:txBody>
      </p:sp>
      <p:sp>
        <p:nvSpPr>
          <p:cNvPr id="30" name="สี่เหลี่ยมผืนผ้า 29"/>
          <p:cNvSpPr/>
          <p:nvPr/>
        </p:nvSpPr>
        <p:spPr>
          <a:xfrm>
            <a:off x="326880" y="1635646"/>
            <a:ext cx="6117328" cy="76943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th-TH" sz="2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ทรงมีแนวพระราชกระแสฯ ทรง</a:t>
            </a:r>
            <a:r>
              <a:rPr lang="th-TH" sz="2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พระราชทาน</a:t>
            </a:r>
          </a:p>
          <a:p>
            <a:pPr algn="ctr"/>
            <a:r>
              <a:rPr lang="th-TH" sz="2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ใน</a:t>
            </a:r>
            <a:r>
              <a:rPr lang="th-TH" sz="2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วโรกาสต่าง ๆเกี่ยวกับนักเรียนครูและการศึกษา</a:t>
            </a:r>
          </a:p>
        </p:txBody>
      </p:sp>
      <p:sp>
        <p:nvSpPr>
          <p:cNvPr id="31" name="มนมุมสี่เหลี่ยมผืนผ้าด้านทแยงมุม 30"/>
          <p:cNvSpPr/>
          <p:nvPr/>
        </p:nvSpPr>
        <p:spPr>
          <a:xfrm>
            <a:off x="355292" y="2427734"/>
            <a:ext cx="5944900" cy="1913376"/>
          </a:xfrm>
          <a:prstGeom prst="round2DiagRect">
            <a:avLst/>
          </a:prstGeom>
          <a:ln w="57150">
            <a:solidFill>
              <a:srgbClr val="0033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t"/>
          <a:lstStyle/>
          <a:p>
            <a:r>
              <a:rPr lang="th-TH" sz="19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๑</a:t>
            </a:r>
            <a:r>
              <a:rPr lang="en-US" sz="19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th-TH" sz="19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ให้ครูรักเด็ก เด็กรักครู</a:t>
            </a:r>
          </a:p>
          <a:p>
            <a:r>
              <a:rPr lang="th-TH" sz="19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๒</a:t>
            </a:r>
            <a:r>
              <a:rPr lang="en-US" sz="19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th-TH" sz="19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ให้ครูสอนให้เด็กมีน้ำใจต่อเพื่อนไม่ให้</a:t>
            </a:r>
            <a:r>
              <a:rPr lang="th-TH" sz="19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แข่งขันกัน</a:t>
            </a:r>
          </a:p>
          <a:p>
            <a:r>
              <a:rPr lang="th-TH" sz="19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19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แต่</a:t>
            </a:r>
            <a:r>
              <a:rPr lang="th-TH" sz="19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ให้แข่งขันกับตัวเองและเด็กที่เรียน</a:t>
            </a:r>
            <a:r>
              <a:rPr lang="th-TH" sz="19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เก่ง</a:t>
            </a:r>
          </a:p>
          <a:p>
            <a:r>
              <a:rPr lang="th-TH" sz="19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19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ช่วย</a:t>
            </a:r>
            <a:r>
              <a:rPr lang="th-TH" sz="19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สอนเด็กที่เรียนช้ากว่า</a:t>
            </a:r>
            <a:endParaRPr lang="en-US" sz="19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th-TH" sz="19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๓</a:t>
            </a:r>
            <a:r>
              <a:rPr lang="en-US" sz="19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th-TH" sz="19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ให้ครูจัดกิจกรรมให้นักเรียนทำ</a:t>
            </a:r>
            <a:r>
              <a:rPr lang="th-TH" sz="19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ร่วมกัน</a:t>
            </a:r>
          </a:p>
          <a:p>
            <a:r>
              <a:rPr lang="th-TH" sz="19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19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เพื่อให้</a:t>
            </a:r>
            <a:r>
              <a:rPr lang="th-TH" sz="19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เด็กเห็นคุณค่าของความ</a:t>
            </a:r>
            <a:r>
              <a:rPr lang="th-TH" sz="19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สามัคคี</a:t>
            </a:r>
            <a:endParaRPr lang="th-TH" sz="19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4" name="กลุ่ม 13"/>
          <p:cNvGrpSpPr/>
          <p:nvPr/>
        </p:nvGrpSpPr>
        <p:grpSpPr>
          <a:xfrm>
            <a:off x="5906" y="4449446"/>
            <a:ext cx="9174608" cy="725610"/>
            <a:chOff x="5906" y="4449446"/>
            <a:chExt cx="9174608" cy="725610"/>
          </a:xfrm>
        </p:grpSpPr>
        <p:grpSp>
          <p:nvGrpSpPr>
            <p:cNvPr id="15" name="Group 19"/>
            <p:cNvGrpSpPr/>
            <p:nvPr/>
          </p:nvGrpSpPr>
          <p:grpSpPr>
            <a:xfrm>
              <a:off x="5906" y="4460466"/>
              <a:ext cx="9174608" cy="703571"/>
              <a:chOff x="-102545" y="5947287"/>
              <a:chExt cx="9283492" cy="938094"/>
            </a:xfrm>
          </p:grpSpPr>
          <p:sp>
            <p:nvSpPr>
              <p:cNvPr id="17" name="Rectangle 536">
                <a:extLst>
                  <a:ext uri="{FF2B5EF4-FFF2-40B4-BE49-F238E27FC236}">
                    <a16:creationId xmlns="" xmlns:a16="http://schemas.microsoft.com/office/drawing/2014/main" id="{CE8D1A33-CF2E-4262-A93F-4A88F8FC0B60}"/>
                  </a:ext>
                </a:extLst>
              </p:cNvPr>
              <p:cNvSpPr/>
              <p:nvPr/>
            </p:nvSpPr>
            <p:spPr>
              <a:xfrm flipH="1">
                <a:off x="-102545" y="5947287"/>
                <a:ext cx="9246545" cy="93809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261770" y="6030963"/>
                <a:ext cx="6919177" cy="841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ctr"/>
                <a:r>
                  <a:rPr lang="th-TH" b="1" spc="50" dirty="0" smtClean="0">
                    <a:ln w="11430"/>
                    <a:solidFill>
                      <a:srgbClr val="002060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		</a:t>
                </a:r>
                <a:r>
                  <a:rPr lang="th-TH" sz="1700" b="1" spc="50" dirty="0" smtClean="0">
                    <a:ln w="11430"/>
                    <a:solidFill>
                      <a:srgbClr val="002060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                    นายสมใจ  วิเศษทักษิณ</a:t>
                </a:r>
              </a:p>
              <a:p>
                <a:pPr algn="ctr"/>
                <a:r>
                  <a:rPr lang="th-TH" sz="1700" b="1" spc="50" dirty="0" smtClean="0">
                    <a:ln w="11430"/>
                    <a:solidFill>
                      <a:srgbClr val="002060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   ผู้อำนวยการสำนักงานเขตพื้นที่การศึกษามัธยมศึกษา เขต ๑</a:t>
                </a:r>
                <a:endParaRPr lang="th-TH" sz="1700" b="1" spc="50" dirty="0">
                  <a:ln w="11430"/>
                  <a:solidFill>
                    <a:srgbClr val="00206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pic>
          <p:nvPicPr>
            <p:cNvPr id="16" name="Picture 2" descr="D:\ไฟล์งานพี่แตงโม\PPT ผอ. เขต\PPT ผอ.สมใจ เขต 1\สพม 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6" y="4449446"/>
              <a:ext cx="4053185" cy="725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498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75" y="0"/>
            <a:ext cx="9159773" cy="516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รูปภาพ 4">
            <a:extLst>
              <a:ext uri="{FF2B5EF4-FFF2-40B4-BE49-F238E27FC236}">
                <a16:creationId xmlns="" xmlns:a16="http://schemas.microsoft.com/office/drawing/2014/main" id="{7EC437F1-5CA6-46D6-BEF0-EAB5C9B1BF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49" y="65715"/>
            <a:ext cx="1063775" cy="12529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xmlns="" id="{1BED7613-6ADA-4E70-BDD3-DE8DBF9D1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823" y="-92546"/>
            <a:ext cx="4351377" cy="1364242"/>
          </a:xfrm>
          <a:prstGeom prst="rect">
            <a:avLst/>
          </a:prstGeom>
        </p:spPr>
      </p:pic>
      <p:sp>
        <p:nvSpPr>
          <p:cNvPr id="33" name="สี่เหลี่ยมผืนผ้า 32"/>
          <p:cNvSpPr/>
          <p:nvPr/>
        </p:nvSpPr>
        <p:spPr>
          <a:xfrm>
            <a:off x="2906660" y="330793"/>
            <a:ext cx="3875140" cy="584773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3200" b="1" spc="51" dirty="0">
                <a:ln w="11430"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H Kodchasal" pitchFamily="2" charset="-34"/>
                <a:cs typeface="TH Kodchasal" pitchFamily="2" charset="-34"/>
              </a:rPr>
              <a:t>พระปฐมบรมราชโองการ</a:t>
            </a:r>
          </a:p>
        </p:txBody>
      </p:sp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xmlns="" id="{1BED7613-6ADA-4E70-BDD3-DE8DBF9D18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6" b="18075"/>
          <a:stretch/>
        </p:blipFill>
        <p:spPr>
          <a:xfrm>
            <a:off x="815280" y="915566"/>
            <a:ext cx="8077200" cy="3560775"/>
          </a:xfrm>
          <a:prstGeom prst="rect">
            <a:avLst/>
          </a:prstGeom>
        </p:spPr>
      </p:pic>
      <p:sp>
        <p:nvSpPr>
          <p:cNvPr id="35" name="สี่เหลี่ยมผืนผ้า 34"/>
          <p:cNvSpPr/>
          <p:nvPr/>
        </p:nvSpPr>
        <p:spPr>
          <a:xfrm>
            <a:off x="914400" y="1338919"/>
            <a:ext cx="7543800" cy="2800765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3200" b="1" spc="51" dirty="0" smtClean="0">
                <a:ln w="11430"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H Kodchasal" pitchFamily="2" charset="-34"/>
                <a:cs typeface="TH Kodchasal" pitchFamily="2" charset="-34"/>
              </a:rPr>
              <a:t>“เราจะสืบสาน รักษา และต่อยอด</a:t>
            </a:r>
          </a:p>
          <a:p>
            <a:pPr algn="ctr"/>
            <a:r>
              <a:rPr lang="th-TH" sz="3200" b="1" spc="51" dirty="0" smtClean="0">
                <a:ln w="11430"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H Kodchasal" pitchFamily="2" charset="-34"/>
                <a:cs typeface="TH Kodchasal" pitchFamily="2" charset="-34"/>
              </a:rPr>
              <a:t>และครองแผ่นดินโดยธรรม</a:t>
            </a:r>
          </a:p>
          <a:p>
            <a:pPr algn="ctr"/>
            <a:r>
              <a:rPr lang="th-TH" sz="3200" b="1" spc="51" dirty="0" smtClean="0">
                <a:ln w="11430"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H Kodchasal" pitchFamily="2" charset="-34"/>
                <a:cs typeface="TH Kodchasal" pitchFamily="2" charset="-34"/>
              </a:rPr>
              <a:t>เพื่อประโยชน์สุขแห่งอาณาราษฎรตลอดไป”</a:t>
            </a:r>
          </a:p>
          <a:p>
            <a:pPr algn="ctr"/>
            <a:r>
              <a:rPr lang="th-TH" sz="2000" b="1" spc="51" dirty="0" smtClean="0">
                <a:ln w="11430"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H Kodchasal" pitchFamily="2" charset="-34"/>
                <a:cs typeface="TH Kodchasal" pitchFamily="2" charset="-34"/>
              </a:rPr>
              <a:t>พระปฐมบรมราชโองการ</a:t>
            </a:r>
          </a:p>
          <a:p>
            <a:pPr algn="ctr"/>
            <a:r>
              <a:rPr lang="th-TH" sz="2000" b="1" spc="51" dirty="0">
                <a:ln w="11430"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H Kodchasal" pitchFamily="2" charset="-34"/>
                <a:cs typeface="TH Kodchasal" pitchFamily="2" charset="-34"/>
              </a:rPr>
              <a:t>ของพระบาทสมเด็จพระปรเมนทรรามาธิบดีศรีสินทรมหาวชิราลง</a:t>
            </a:r>
            <a:r>
              <a:rPr lang="th-TH" sz="2000" b="1" spc="51" dirty="0" smtClean="0">
                <a:ln w="11430"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H Kodchasal" pitchFamily="2" charset="-34"/>
                <a:cs typeface="TH Kodchasal" pitchFamily="2" charset="-34"/>
              </a:rPr>
              <a:t>กรณ </a:t>
            </a:r>
          </a:p>
          <a:p>
            <a:pPr algn="ctr"/>
            <a:r>
              <a:rPr lang="th-TH" sz="2000" b="1" spc="51" dirty="0" smtClean="0">
                <a:ln w="11430"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H Kodchasal" pitchFamily="2" charset="-34"/>
                <a:cs typeface="TH Kodchasal" pitchFamily="2" charset="-34"/>
              </a:rPr>
              <a:t>พระว</a:t>
            </a:r>
            <a:r>
              <a:rPr lang="th-TH" sz="2000" b="1" spc="51" dirty="0" err="1" smtClean="0">
                <a:ln w="11430"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H Kodchasal" pitchFamily="2" charset="-34"/>
                <a:cs typeface="TH Kodchasal" pitchFamily="2" charset="-34"/>
              </a:rPr>
              <a:t>ชิร</a:t>
            </a:r>
            <a:r>
              <a:rPr lang="th-TH" sz="2000" b="1" spc="51" dirty="0" smtClean="0">
                <a:ln w="11430"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H Kodchasal" pitchFamily="2" charset="-34"/>
                <a:cs typeface="TH Kodchasal" pitchFamily="2" charset="-34"/>
              </a:rPr>
              <a:t>เกล้าเจ้าอยู่หัว รัชกาล</a:t>
            </a:r>
            <a:r>
              <a:rPr lang="th-TH" sz="2000" b="1" spc="51" dirty="0">
                <a:ln w="11430"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H Kodchasal" pitchFamily="2" charset="-34"/>
                <a:cs typeface="TH Kodchasal" pitchFamily="2" charset="-34"/>
              </a:rPr>
              <a:t>ที่ </a:t>
            </a:r>
            <a:r>
              <a:rPr lang="th-TH" sz="2000" b="1" spc="51" dirty="0" smtClean="0">
                <a:ln w="11430"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H Kodchasal" pitchFamily="2" charset="-34"/>
                <a:cs typeface="TH Kodchasal" pitchFamily="2" charset="-34"/>
              </a:rPr>
              <a:t>๑๐</a:t>
            </a:r>
          </a:p>
          <a:p>
            <a:pPr algn="ctr"/>
            <a:r>
              <a:rPr lang="th-TH" sz="2000" b="1" spc="51" dirty="0" smtClean="0">
                <a:ln w="11430"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H Kodchasal" pitchFamily="2" charset="-34"/>
                <a:cs typeface="TH Kodchasal" pitchFamily="2" charset="-34"/>
              </a:rPr>
              <a:t>วันที่ ๔ พฤษภาคม พุทธศักราช ๒๕๖๒</a:t>
            </a:r>
            <a:endParaRPr lang="th-TH" sz="2000" b="1" spc="51" dirty="0">
              <a:ln w="11430"/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H Kodchasal" pitchFamily="2" charset="-34"/>
              <a:cs typeface="TH Kodchasal" pitchFamily="2" charset="-34"/>
            </a:endParaRPr>
          </a:p>
        </p:txBody>
      </p:sp>
      <p:grpSp>
        <p:nvGrpSpPr>
          <p:cNvPr id="13" name="กลุ่ม 12"/>
          <p:cNvGrpSpPr/>
          <p:nvPr/>
        </p:nvGrpSpPr>
        <p:grpSpPr>
          <a:xfrm>
            <a:off x="5906" y="4449446"/>
            <a:ext cx="9174608" cy="725610"/>
            <a:chOff x="5906" y="4449446"/>
            <a:chExt cx="9174608" cy="725610"/>
          </a:xfrm>
        </p:grpSpPr>
        <p:grpSp>
          <p:nvGrpSpPr>
            <p:cNvPr id="20" name="Group 19"/>
            <p:cNvGrpSpPr/>
            <p:nvPr/>
          </p:nvGrpSpPr>
          <p:grpSpPr>
            <a:xfrm>
              <a:off x="5906" y="4460466"/>
              <a:ext cx="9174608" cy="703571"/>
              <a:chOff x="-102545" y="5947287"/>
              <a:chExt cx="9283492" cy="938094"/>
            </a:xfrm>
          </p:grpSpPr>
          <p:sp>
            <p:nvSpPr>
              <p:cNvPr id="22" name="Rectangle 536">
                <a:extLst>
                  <a:ext uri="{FF2B5EF4-FFF2-40B4-BE49-F238E27FC236}">
                    <a16:creationId xmlns="" xmlns:a16="http://schemas.microsoft.com/office/drawing/2014/main" id="{CE8D1A33-CF2E-4262-A93F-4A88F8FC0B60}"/>
                  </a:ext>
                </a:extLst>
              </p:cNvPr>
              <p:cNvSpPr/>
              <p:nvPr/>
            </p:nvSpPr>
            <p:spPr>
              <a:xfrm flipH="1">
                <a:off x="-102545" y="5947287"/>
                <a:ext cx="9246545" cy="93809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261770" y="6030963"/>
                <a:ext cx="6919177" cy="841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ctr"/>
                <a:r>
                  <a:rPr lang="th-TH" b="1" spc="50" dirty="0" smtClean="0">
                    <a:ln w="11430"/>
                    <a:solidFill>
                      <a:srgbClr val="002060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		</a:t>
                </a:r>
                <a:r>
                  <a:rPr lang="th-TH" sz="1700" b="1" spc="50" dirty="0" smtClean="0">
                    <a:ln w="11430"/>
                    <a:solidFill>
                      <a:srgbClr val="002060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                    นายสมใจ  วิเศษทักษิณ</a:t>
                </a:r>
              </a:p>
              <a:p>
                <a:pPr algn="ctr"/>
                <a:r>
                  <a:rPr lang="th-TH" sz="1700" b="1" spc="50" dirty="0" smtClean="0">
                    <a:ln w="11430"/>
                    <a:solidFill>
                      <a:srgbClr val="002060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   ผู้อำนวยการสำนักงานเขตพื้นที่การศึกษามัธยมศึกษา เขต ๑</a:t>
                </a:r>
                <a:endParaRPr lang="th-TH" sz="1700" b="1" spc="50" dirty="0">
                  <a:ln w="11430"/>
                  <a:solidFill>
                    <a:srgbClr val="00206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pic>
          <p:nvPicPr>
            <p:cNvPr id="21" name="Picture 2" descr="D:\ไฟล์งานพี่แตงโม\PPT ผอ. เขต\PPT ผอ.สมใจ เขต 1\สพม 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6" y="4449446"/>
              <a:ext cx="4053185" cy="725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9501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75" y="0"/>
            <a:ext cx="9159773" cy="516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รูปภาพ 4">
            <a:extLst>
              <a:ext uri="{FF2B5EF4-FFF2-40B4-BE49-F238E27FC236}">
                <a16:creationId xmlns="" xmlns:a16="http://schemas.microsoft.com/office/drawing/2014/main" id="{7EC437F1-5CA6-46D6-BEF0-EAB5C9B1BF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95486"/>
            <a:ext cx="941653" cy="11090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3" descr="D:\Downloads\kisspng-paper-recruitment-poster-graduation-ceremony-wallp-colorful-sky-background-5a70bea793b6a2.150801671517338279605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04" b="33212"/>
          <a:stretch/>
        </p:blipFill>
        <p:spPr bwMode="auto">
          <a:xfrm flipH="1">
            <a:off x="4121681" y="483518"/>
            <a:ext cx="5346863" cy="529623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0" r="100000">
                        <a14:foregroundMark x1="14200" y1="61467" x2="43600" y2="57067"/>
                        <a14:foregroundMark x1="70000" y1="56000" x2="94600" y2="58800"/>
                        <a14:foregroundMark x1="11800" y1="73600" x2="10600" y2="85600"/>
                        <a14:foregroundMark x1="11400" y1="65200" x2="10600" y2="74667"/>
                        <a14:backgroundMark x1="5000" y1="83067" x2="1800" y2="95600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230" y="16301"/>
            <a:ext cx="2951770" cy="442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กลุ่ม 26"/>
          <p:cNvGrpSpPr/>
          <p:nvPr/>
        </p:nvGrpSpPr>
        <p:grpSpPr>
          <a:xfrm>
            <a:off x="422341" y="889577"/>
            <a:ext cx="5785969" cy="3996738"/>
            <a:chOff x="365294" y="1259498"/>
            <a:chExt cx="5709488" cy="3613714"/>
          </a:xfrm>
        </p:grpSpPr>
        <p:grpSp>
          <p:nvGrpSpPr>
            <p:cNvPr id="28" name="กลุ่ม 27">
              <a:extLst>
                <a:ext uri="{FF2B5EF4-FFF2-40B4-BE49-F238E27FC236}">
                  <a16:creationId xmlns:a16="http://schemas.microsoft.com/office/drawing/2014/main" xmlns="" id="{F9256AAE-5A23-4152-97AF-EB60082978A7}"/>
                </a:ext>
              </a:extLst>
            </p:cNvPr>
            <p:cNvGrpSpPr/>
            <p:nvPr/>
          </p:nvGrpSpPr>
          <p:grpSpPr>
            <a:xfrm>
              <a:off x="365294" y="1259498"/>
              <a:ext cx="5688630" cy="3074524"/>
              <a:chOff x="6573759" y="1482936"/>
              <a:chExt cx="5870443" cy="3068611"/>
            </a:xfrm>
          </p:grpSpPr>
          <p:sp>
            <p:nvSpPr>
              <p:cNvPr id="31" name="คำบรรยายภาพแบบลูกศรลง 30"/>
              <p:cNvSpPr/>
              <p:nvPr/>
            </p:nvSpPr>
            <p:spPr>
              <a:xfrm>
                <a:off x="7349719" y="1482936"/>
                <a:ext cx="4655758" cy="1042944"/>
              </a:xfrm>
              <a:prstGeom prst="downArrowCallout">
                <a:avLst>
                  <a:gd name="adj1" fmla="val 32009"/>
                  <a:gd name="adj2" fmla="val 26473"/>
                  <a:gd name="adj3" fmla="val 31543"/>
                  <a:gd name="adj4" fmla="val 64977"/>
                </a:avLst>
              </a:prstGeom>
              <a:solidFill>
                <a:srgbClr val="FFFF00"/>
              </a:solidFill>
              <a:ln w="38100">
                <a:solidFill>
                  <a:srgbClr val="0042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000" b="1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พระบรมราโชบาย</a:t>
                </a:r>
              </a:p>
              <a:p>
                <a:pPr algn="ctr"/>
                <a:r>
                  <a:rPr lang="th-TH" sz="2000" b="1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ด้านการศึกษาของในหลวงรัชกาลที่ ๑๐</a:t>
                </a:r>
              </a:p>
            </p:txBody>
          </p:sp>
          <p:sp>
            <p:nvSpPr>
              <p:cNvPr id="36" name="สี่เหลี่ยมผืนผ้า 35"/>
              <p:cNvSpPr/>
              <p:nvPr/>
            </p:nvSpPr>
            <p:spPr>
              <a:xfrm>
                <a:off x="6573759" y="2435055"/>
                <a:ext cx="5870443" cy="6388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sz="20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มีใจความสำคัญว่าการศึกษาต้องมุ่งสร้างคุณธรรมพื้นฐานให้ผู้บริหาร ครู นักเรียน ๔ ประการ คือ</a:t>
                </a:r>
              </a:p>
            </p:txBody>
          </p:sp>
          <p:sp>
            <p:nvSpPr>
              <p:cNvPr id="37" name="สี่เหลี่ยมผืนผ้ามุมมน 36"/>
              <p:cNvSpPr/>
              <p:nvPr/>
            </p:nvSpPr>
            <p:spPr>
              <a:xfrm>
                <a:off x="6753588" y="3132373"/>
                <a:ext cx="5333774" cy="1419174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C00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th-TH" sz="2000" b="1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๑</a:t>
                </a:r>
                <a:r>
                  <a:rPr lang="en-US" sz="2000" b="1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. </a:t>
                </a:r>
                <a:r>
                  <a:rPr lang="th-TH" sz="2000" b="1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มีทัศนคติที่ถูกต้องต่อบ้านเมือง</a:t>
                </a:r>
                <a:endParaRPr lang="en-US" sz="2000" b="1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r>
                  <a:rPr lang="th-TH" sz="2000" b="1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๒.</a:t>
                </a:r>
                <a:r>
                  <a:rPr lang="en-US" sz="2000" b="1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th-TH" sz="2000" b="1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มีพื้นฐานชีวิตที่มั่นคง – มีคุณธรรม</a:t>
                </a:r>
              </a:p>
              <a:p>
                <a:r>
                  <a:rPr lang="th-TH" sz="2000" b="1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๓</a:t>
                </a:r>
                <a:r>
                  <a:rPr lang="en-US" sz="2000" b="1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. </a:t>
                </a:r>
                <a:r>
                  <a:rPr lang="th-TH" sz="2000" b="1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มีงานทำ – มีอาชีพ</a:t>
                </a:r>
              </a:p>
              <a:p>
                <a:r>
                  <a:rPr lang="th-TH" sz="2000" b="1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๔</a:t>
                </a:r>
                <a:r>
                  <a:rPr lang="en-US" sz="2000" b="1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. </a:t>
                </a:r>
                <a:r>
                  <a:rPr lang="th-TH" sz="2000" b="1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เป็นพลเมืองดี</a:t>
                </a:r>
              </a:p>
              <a:p>
                <a:pPr marL="342891" indent="-342891" algn="just">
                  <a:buAutoNum type="arabicPeriod"/>
                </a:pPr>
                <a:endParaRPr lang="th-TH" sz="1900" b="1" dirty="0">
                  <a:solidFill>
                    <a:schemeClr val="tx1"/>
                  </a:solidFill>
                  <a:latin typeface="TH Kodchasal" pitchFamily="2" charset="-34"/>
                  <a:cs typeface="TH Kodchasal" pitchFamily="2" charset="-34"/>
                </a:endParaRPr>
              </a:p>
            </p:txBody>
          </p:sp>
        </p:grpSp>
        <p:pic>
          <p:nvPicPr>
            <p:cNvPr id="29" name="รูปภาพ 28">
              <a:extLst>
                <a:ext uri="{FF2B5EF4-FFF2-40B4-BE49-F238E27FC236}">
                  <a16:creationId xmlns:a16="http://schemas.microsoft.com/office/drawing/2014/main" xmlns="" id="{EA6AA653-72E0-4AD9-A19C-DA4FD787FA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5087" b="37971"/>
            <a:stretch/>
          </p:blipFill>
          <p:spPr>
            <a:xfrm>
              <a:off x="2695938" y="3723878"/>
              <a:ext cx="3154137" cy="1149334"/>
            </a:xfrm>
            <a:prstGeom prst="rect">
              <a:avLst/>
            </a:prstGeom>
          </p:spPr>
        </p:pic>
        <p:sp>
          <p:nvSpPr>
            <p:cNvPr id="30" name="กล่องข้อความ 11">
              <a:extLst>
                <a:ext uri="{FF2B5EF4-FFF2-40B4-BE49-F238E27FC236}">
                  <a16:creationId xmlns:a16="http://schemas.microsoft.com/office/drawing/2014/main" xmlns="" id="{132A1D01-9F0A-40FD-8C27-41F465900C07}"/>
                </a:ext>
              </a:extLst>
            </p:cNvPr>
            <p:cNvSpPr txBox="1"/>
            <p:nvPr/>
          </p:nvSpPr>
          <p:spPr>
            <a:xfrm>
              <a:off x="2470528" y="3983460"/>
              <a:ext cx="3604254" cy="396551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th-TH" sz="2400" b="1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มั่นคง มั่งคั่ง ยั่งยืน</a:t>
              </a:r>
              <a:endParaRPr lang="en-IN" sz="2400" b="1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38" name="สี่เหลี่ยมผืนผ้า 37"/>
          <p:cNvSpPr/>
          <p:nvPr/>
        </p:nvSpPr>
        <p:spPr>
          <a:xfrm>
            <a:off x="899592" y="195486"/>
            <a:ext cx="6619825" cy="500137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2800" b="1" spc="51" dirty="0">
                <a:ln w="11430"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ศาสตร์พระราชาสู่การพัฒนาอย่างยั่งยืน</a:t>
            </a:r>
          </a:p>
        </p:txBody>
      </p:sp>
      <p:grpSp>
        <p:nvGrpSpPr>
          <p:cNvPr id="19" name="กลุ่ม 18"/>
          <p:cNvGrpSpPr/>
          <p:nvPr/>
        </p:nvGrpSpPr>
        <p:grpSpPr>
          <a:xfrm>
            <a:off x="5906" y="4449446"/>
            <a:ext cx="9174608" cy="725610"/>
            <a:chOff x="5906" y="4449446"/>
            <a:chExt cx="9174608" cy="725610"/>
          </a:xfrm>
        </p:grpSpPr>
        <p:grpSp>
          <p:nvGrpSpPr>
            <p:cNvPr id="32" name="Group 19"/>
            <p:cNvGrpSpPr/>
            <p:nvPr/>
          </p:nvGrpSpPr>
          <p:grpSpPr>
            <a:xfrm>
              <a:off x="5906" y="4460466"/>
              <a:ext cx="9174608" cy="703571"/>
              <a:chOff x="-102545" y="5947287"/>
              <a:chExt cx="9283492" cy="938094"/>
            </a:xfrm>
          </p:grpSpPr>
          <p:sp>
            <p:nvSpPr>
              <p:cNvPr id="34" name="Rectangle 536">
                <a:extLst>
                  <a:ext uri="{FF2B5EF4-FFF2-40B4-BE49-F238E27FC236}">
                    <a16:creationId xmlns="" xmlns:a16="http://schemas.microsoft.com/office/drawing/2014/main" id="{CE8D1A33-CF2E-4262-A93F-4A88F8FC0B60}"/>
                  </a:ext>
                </a:extLst>
              </p:cNvPr>
              <p:cNvSpPr/>
              <p:nvPr/>
            </p:nvSpPr>
            <p:spPr>
              <a:xfrm flipH="1">
                <a:off x="-102545" y="5947287"/>
                <a:ext cx="9246545" cy="93809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2261770" y="6030963"/>
                <a:ext cx="6919177" cy="841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ctr"/>
                <a:r>
                  <a:rPr lang="th-TH" b="1" spc="50" dirty="0" smtClean="0">
                    <a:ln w="11430"/>
                    <a:solidFill>
                      <a:srgbClr val="002060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		</a:t>
                </a:r>
                <a:r>
                  <a:rPr lang="th-TH" sz="1700" b="1" spc="50" dirty="0" smtClean="0">
                    <a:ln w="11430"/>
                    <a:solidFill>
                      <a:srgbClr val="002060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                    นายสมใจ  วิเศษทักษิณ</a:t>
                </a:r>
              </a:p>
              <a:p>
                <a:pPr algn="ctr"/>
                <a:r>
                  <a:rPr lang="th-TH" sz="1700" b="1" spc="50" dirty="0" smtClean="0">
                    <a:ln w="11430"/>
                    <a:solidFill>
                      <a:srgbClr val="002060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   ผู้อำนวยการสำนักงานเขตพื้นที่การศึกษามัธยมศึกษา เขต ๑</a:t>
                </a:r>
                <a:endParaRPr lang="th-TH" sz="1700" b="1" spc="50" dirty="0">
                  <a:ln w="11430"/>
                  <a:solidFill>
                    <a:srgbClr val="00206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pic>
          <p:nvPicPr>
            <p:cNvPr id="33" name="Picture 2" descr="D:\ไฟล์งานพี่แตงโม\PPT ผอ. เขต\PPT ผอ.สมใจ เขต 1\สพม 1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6" y="4449446"/>
              <a:ext cx="4053185" cy="725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3652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1547664" y="26740"/>
            <a:ext cx="6262517" cy="746358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4400" b="1" spc="51" dirty="0" smtClean="0">
                <a:ln w="11430"/>
                <a:solidFill>
                  <a:srgbClr val="7030A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สพฐ.วิถีใหม่ วิถีคุณภาพ</a:t>
            </a:r>
            <a:endParaRPr lang="th-TH" sz="4400" b="1" spc="51" dirty="0">
              <a:ln w="11430"/>
              <a:solidFill>
                <a:srgbClr val="7030A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" name="สี่เหลี่ยมผืนผ้า 18">
            <a:extLst>
              <a:ext uri="{FF2B5EF4-FFF2-40B4-BE49-F238E27FC236}">
                <a16:creationId xmlns="" xmlns:a16="http://schemas.microsoft.com/office/drawing/2014/main" id="{517BDEE7-9E76-448B-90C1-D807B6C82DE1}"/>
              </a:ext>
            </a:extLst>
          </p:cNvPr>
          <p:cNvSpPr/>
          <p:nvPr/>
        </p:nvSpPr>
        <p:spPr>
          <a:xfrm>
            <a:off x="2396340" y="773098"/>
            <a:ext cx="2012391" cy="4473458"/>
          </a:xfrm>
          <a:prstGeom prst="rect">
            <a:avLst/>
          </a:prstGeom>
          <a:solidFill>
            <a:srgbClr val="FFA45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สี่เหลี่ยมผืนผ้า 19">
            <a:extLst>
              <a:ext uri="{FF2B5EF4-FFF2-40B4-BE49-F238E27FC236}">
                <a16:creationId xmlns="" xmlns:a16="http://schemas.microsoft.com/office/drawing/2014/main" id="{24FCCFB6-CA8A-41D6-9622-F8F498821422}"/>
              </a:ext>
            </a:extLst>
          </p:cNvPr>
          <p:cNvSpPr/>
          <p:nvPr/>
        </p:nvSpPr>
        <p:spPr>
          <a:xfrm>
            <a:off x="-11657" y="773098"/>
            <a:ext cx="2407997" cy="4370402"/>
          </a:xfrm>
          <a:prstGeom prst="rect">
            <a:avLst/>
          </a:prstGeom>
          <a:solidFill>
            <a:srgbClr val="FAC75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ตัวเชื่อมต่อตรง 20">
            <a:extLst>
              <a:ext uri="{FF2B5EF4-FFF2-40B4-BE49-F238E27FC236}">
                <a16:creationId xmlns="" xmlns:a16="http://schemas.microsoft.com/office/drawing/2014/main" id="{55A72E0B-28BE-4BD7-A3CC-55506143CB9D}"/>
              </a:ext>
            </a:extLst>
          </p:cNvPr>
          <p:cNvCxnSpPr>
            <a:cxnSpLocks/>
          </p:cNvCxnSpPr>
          <p:nvPr/>
        </p:nvCxnSpPr>
        <p:spPr>
          <a:xfrm>
            <a:off x="2209966" y="3091620"/>
            <a:ext cx="242033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สี่เหลี่ยมผืนผ้า 21">
            <a:extLst>
              <a:ext uri="{FF2B5EF4-FFF2-40B4-BE49-F238E27FC236}">
                <a16:creationId xmlns="" xmlns:a16="http://schemas.microsoft.com/office/drawing/2014/main" id="{F9EF1990-D347-4A45-85C2-5EDA105FC91F}"/>
              </a:ext>
            </a:extLst>
          </p:cNvPr>
          <p:cNvSpPr/>
          <p:nvPr/>
        </p:nvSpPr>
        <p:spPr>
          <a:xfrm>
            <a:off x="6232868" y="771550"/>
            <a:ext cx="2911132" cy="4426753"/>
          </a:xfrm>
          <a:prstGeom prst="rect">
            <a:avLst/>
          </a:prstGeom>
          <a:solidFill>
            <a:srgbClr val="E8614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สี่เหลี่ยมผืนผ้า 22">
            <a:extLst>
              <a:ext uri="{FF2B5EF4-FFF2-40B4-BE49-F238E27FC236}">
                <a16:creationId xmlns="" xmlns:a16="http://schemas.microsoft.com/office/drawing/2014/main" id="{1D4B7D4C-CA95-4AFB-A05E-D9306FB59692}"/>
              </a:ext>
            </a:extLst>
          </p:cNvPr>
          <p:cNvSpPr/>
          <p:nvPr/>
        </p:nvSpPr>
        <p:spPr>
          <a:xfrm>
            <a:off x="4379196" y="750052"/>
            <a:ext cx="1848988" cy="4473458"/>
          </a:xfrm>
          <a:prstGeom prst="rect">
            <a:avLst/>
          </a:prstGeom>
          <a:solidFill>
            <a:srgbClr val="FF883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สี่เหลี่ยมผืนผ้า 23">
            <a:extLst>
              <a:ext uri="{FF2B5EF4-FFF2-40B4-BE49-F238E27FC236}">
                <a16:creationId xmlns="" xmlns:a16="http://schemas.microsoft.com/office/drawing/2014/main" id="{AB0FA3C5-3968-4933-9DE0-74D9F03CA461}"/>
              </a:ext>
            </a:extLst>
          </p:cNvPr>
          <p:cNvSpPr/>
          <p:nvPr/>
        </p:nvSpPr>
        <p:spPr>
          <a:xfrm>
            <a:off x="4864624" y="1702436"/>
            <a:ext cx="45719" cy="2989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กลุ่ม 24">
            <a:extLst>
              <a:ext uri="{FF2B5EF4-FFF2-40B4-BE49-F238E27FC236}">
                <a16:creationId xmlns="" xmlns:a16="http://schemas.microsoft.com/office/drawing/2014/main" id="{2A02851E-A0DA-4513-903F-A868B499753E}"/>
              </a:ext>
            </a:extLst>
          </p:cNvPr>
          <p:cNvGrpSpPr/>
          <p:nvPr/>
        </p:nvGrpSpPr>
        <p:grpSpPr>
          <a:xfrm>
            <a:off x="4771174" y="1516517"/>
            <a:ext cx="216426" cy="216426"/>
            <a:chOff x="4606405" y="1915215"/>
            <a:chExt cx="446148" cy="446148"/>
          </a:xfrm>
        </p:grpSpPr>
        <p:sp>
          <p:nvSpPr>
            <p:cNvPr id="26" name="วงรี 25">
              <a:extLst>
                <a:ext uri="{FF2B5EF4-FFF2-40B4-BE49-F238E27FC236}">
                  <a16:creationId xmlns="" xmlns:a16="http://schemas.microsoft.com/office/drawing/2014/main" id="{8C0BEA03-5BC4-4F90-A839-93BD87B20399}"/>
                </a:ext>
              </a:extLst>
            </p:cNvPr>
            <p:cNvSpPr/>
            <p:nvPr/>
          </p:nvSpPr>
          <p:spPr>
            <a:xfrm>
              <a:off x="4606405" y="1915215"/>
              <a:ext cx="446148" cy="4461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วงรี 26">
              <a:extLst>
                <a:ext uri="{FF2B5EF4-FFF2-40B4-BE49-F238E27FC236}">
                  <a16:creationId xmlns="" xmlns:a16="http://schemas.microsoft.com/office/drawing/2014/main" id="{D8504A19-9E5D-4F18-AFBD-4EC3B6F3C4A9}"/>
                </a:ext>
              </a:extLst>
            </p:cNvPr>
            <p:cNvSpPr/>
            <p:nvPr/>
          </p:nvSpPr>
          <p:spPr>
            <a:xfrm>
              <a:off x="4668690" y="1981784"/>
              <a:ext cx="313009" cy="313009"/>
            </a:xfrm>
            <a:prstGeom prst="ellipse">
              <a:avLst/>
            </a:prstGeom>
            <a:solidFill>
              <a:srgbClr val="FAC7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กลุ่ม 27">
            <a:extLst>
              <a:ext uri="{FF2B5EF4-FFF2-40B4-BE49-F238E27FC236}">
                <a16:creationId xmlns="" xmlns:a16="http://schemas.microsoft.com/office/drawing/2014/main" id="{CC347B5C-93EB-4361-8713-9FE54EEBE961}"/>
              </a:ext>
            </a:extLst>
          </p:cNvPr>
          <p:cNvGrpSpPr/>
          <p:nvPr/>
        </p:nvGrpSpPr>
        <p:grpSpPr>
          <a:xfrm>
            <a:off x="5098682" y="1378130"/>
            <a:ext cx="991297" cy="512068"/>
            <a:chOff x="5250495" y="1899698"/>
            <a:chExt cx="991297" cy="512068"/>
          </a:xfrm>
        </p:grpSpPr>
        <p:sp>
          <p:nvSpPr>
            <p:cNvPr id="29" name="กล่องข้อความ 38">
              <a:extLst>
                <a:ext uri="{FF2B5EF4-FFF2-40B4-BE49-F238E27FC236}">
                  <a16:creationId xmlns="" xmlns:a16="http://schemas.microsoft.com/office/drawing/2014/main" id="{8CB9E21F-3BFA-4EAB-A9A6-2EB5AF1CE1FC}"/>
                </a:ext>
              </a:extLst>
            </p:cNvPr>
            <p:cNvSpPr txBox="1"/>
            <p:nvPr/>
          </p:nvSpPr>
          <p:spPr>
            <a:xfrm>
              <a:off x="5250495" y="1899698"/>
              <a:ext cx="7537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6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โอกาส</a:t>
              </a:r>
              <a:endParaRPr lang="en-US" sz="16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0" name="กล่องข้อความ 39">
              <a:extLst>
                <a:ext uri="{FF2B5EF4-FFF2-40B4-BE49-F238E27FC236}">
                  <a16:creationId xmlns="" xmlns:a16="http://schemas.microsoft.com/office/drawing/2014/main" id="{6EE94D20-AB9F-4E39-993A-05A83E8A55BF}"/>
                </a:ext>
              </a:extLst>
            </p:cNvPr>
            <p:cNvSpPr txBox="1"/>
            <p:nvPr/>
          </p:nvSpPr>
          <p:spPr>
            <a:xfrm>
              <a:off x="5250495" y="2134767"/>
              <a:ext cx="9912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Opportunit</a:t>
              </a:r>
              <a:r>
                <a:rPr lang="en-US" sz="1200" dirty="0">
                  <a:latin typeface="Kanit" panose="00000500000000000000" pitchFamily="2" charset="-34"/>
                  <a:cs typeface="Kanit" panose="00000500000000000000" pitchFamily="2" charset="-34"/>
                </a:rPr>
                <a:t>y</a:t>
              </a:r>
            </a:p>
          </p:txBody>
        </p:sp>
      </p:grpSp>
      <p:grpSp>
        <p:nvGrpSpPr>
          <p:cNvPr id="31" name="กลุ่ม 30">
            <a:extLst>
              <a:ext uri="{FF2B5EF4-FFF2-40B4-BE49-F238E27FC236}">
                <a16:creationId xmlns="" xmlns:a16="http://schemas.microsoft.com/office/drawing/2014/main" id="{E9F78B46-5146-4CBF-BDD9-F28C37410830}"/>
              </a:ext>
            </a:extLst>
          </p:cNvPr>
          <p:cNvGrpSpPr/>
          <p:nvPr/>
        </p:nvGrpSpPr>
        <p:grpSpPr>
          <a:xfrm>
            <a:off x="5076567" y="3517635"/>
            <a:ext cx="1250663" cy="557071"/>
            <a:chOff x="5228380" y="4359220"/>
            <a:chExt cx="1250663" cy="557071"/>
          </a:xfrm>
        </p:grpSpPr>
        <p:sp>
          <p:nvSpPr>
            <p:cNvPr id="32" name="กล่องข้อความ 40">
              <a:extLst>
                <a:ext uri="{FF2B5EF4-FFF2-40B4-BE49-F238E27FC236}">
                  <a16:creationId xmlns="" xmlns:a16="http://schemas.microsoft.com/office/drawing/2014/main" id="{C0D3F327-6866-42D9-99C5-AF40FA782C85}"/>
                </a:ext>
              </a:extLst>
            </p:cNvPr>
            <p:cNvSpPr txBox="1"/>
            <p:nvPr/>
          </p:nvSpPr>
          <p:spPr>
            <a:xfrm>
              <a:off x="5228380" y="4359220"/>
              <a:ext cx="12506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6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ประสิทธิภาพ</a:t>
              </a:r>
              <a:endParaRPr lang="en-US" sz="16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3" name="กล่องข้อความ 41">
              <a:extLst>
                <a:ext uri="{FF2B5EF4-FFF2-40B4-BE49-F238E27FC236}">
                  <a16:creationId xmlns="" xmlns:a16="http://schemas.microsoft.com/office/drawing/2014/main" id="{9ACF5896-4447-4791-8F23-090C19A9700E}"/>
                </a:ext>
              </a:extLst>
            </p:cNvPr>
            <p:cNvSpPr txBox="1"/>
            <p:nvPr/>
          </p:nvSpPr>
          <p:spPr>
            <a:xfrm>
              <a:off x="5228380" y="4639292"/>
              <a:ext cx="10791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Kanit" panose="00000500000000000000" pitchFamily="2" charset="-34"/>
                  <a:cs typeface="Kanit" panose="00000500000000000000" pitchFamily="2" charset="-34"/>
                </a:rPr>
                <a:t>Performance</a:t>
              </a:r>
            </a:p>
          </p:txBody>
        </p:sp>
      </p:grpSp>
      <p:grpSp>
        <p:nvGrpSpPr>
          <p:cNvPr id="34" name="กลุ่ม 33">
            <a:extLst>
              <a:ext uri="{FF2B5EF4-FFF2-40B4-BE49-F238E27FC236}">
                <a16:creationId xmlns="" xmlns:a16="http://schemas.microsoft.com/office/drawing/2014/main" id="{856A138A-179A-4364-8406-2F69B289EFE1}"/>
              </a:ext>
            </a:extLst>
          </p:cNvPr>
          <p:cNvGrpSpPr/>
          <p:nvPr/>
        </p:nvGrpSpPr>
        <p:grpSpPr>
          <a:xfrm>
            <a:off x="5098682" y="2441914"/>
            <a:ext cx="880369" cy="561961"/>
            <a:chOff x="5250495" y="2926090"/>
            <a:chExt cx="880369" cy="561961"/>
          </a:xfrm>
        </p:grpSpPr>
        <p:sp>
          <p:nvSpPr>
            <p:cNvPr id="35" name="กล่องข้อความ 42">
              <a:extLst>
                <a:ext uri="{FF2B5EF4-FFF2-40B4-BE49-F238E27FC236}">
                  <a16:creationId xmlns="" xmlns:a16="http://schemas.microsoft.com/office/drawing/2014/main" id="{2E6B4B2F-8EAA-48E2-B8AA-81EA192AC3F9}"/>
                </a:ext>
              </a:extLst>
            </p:cNvPr>
            <p:cNvSpPr txBox="1"/>
            <p:nvPr/>
          </p:nvSpPr>
          <p:spPr>
            <a:xfrm>
              <a:off x="5250495" y="2926090"/>
              <a:ext cx="8803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6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คุณภาพ</a:t>
              </a:r>
              <a:endParaRPr lang="en-US" sz="16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6" name="กล่องข้อความ 43">
              <a:extLst>
                <a:ext uri="{FF2B5EF4-FFF2-40B4-BE49-F238E27FC236}">
                  <a16:creationId xmlns="" xmlns:a16="http://schemas.microsoft.com/office/drawing/2014/main" id="{D9EBBFDC-C6CC-48BC-8505-A9FCCDE5739B}"/>
                </a:ext>
              </a:extLst>
            </p:cNvPr>
            <p:cNvSpPr txBox="1"/>
            <p:nvPr/>
          </p:nvSpPr>
          <p:spPr>
            <a:xfrm>
              <a:off x="5250495" y="3211052"/>
              <a:ext cx="7040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Kanit" panose="00000500000000000000" pitchFamily="2" charset="-34"/>
                  <a:cs typeface="Kanit" panose="00000500000000000000" pitchFamily="2" charset="-34"/>
                </a:rPr>
                <a:t>Quality</a:t>
              </a:r>
            </a:p>
          </p:txBody>
        </p:sp>
      </p:grpSp>
      <p:grpSp>
        <p:nvGrpSpPr>
          <p:cNvPr id="37" name="กลุ่ม 36">
            <a:extLst>
              <a:ext uri="{FF2B5EF4-FFF2-40B4-BE49-F238E27FC236}">
                <a16:creationId xmlns="" xmlns:a16="http://schemas.microsoft.com/office/drawing/2014/main" id="{5C9ECD44-CBF0-44F9-92D9-0FC37868A141}"/>
              </a:ext>
            </a:extLst>
          </p:cNvPr>
          <p:cNvGrpSpPr/>
          <p:nvPr/>
        </p:nvGrpSpPr>
        <p:grpSpPr>
          <a:xfrm>
            <a:off x="4991694" y="4371950"/>
            <a:ext cx="1380506" cy="517761"/>
            <a:chOff x="5250495" y="5101571"/>
            <a:chExt cx="1380506" cy="517761"/>
          </a:xfrm>
        </p:grpSpPr>
        <p:sp>
          <p:nvSpPr>
            <p:cNvPr id="38" name="กล่องข้อความ 44">
              <a:extLst>
                <a:ext uri="{FF2B5EF4-FFF2-40B4-BE49-F238E27FC236}">
                  <a16:creationId xmlns="" xmlns:a16="http://schemas.microsoft.com/office/drawing/2014/main" id="{49FE8535-70EF-4A70-AFAE-5B2735B05C96}"/>
                </a:ext>
              </a:extLst>
            </p:cNvPr>
            <p:cNvSpPr txBox="1"/>
            <p:nvPr/>
          </p:nvSpPr>
          <p:spPr>
            <a:xfrm>
              <a:off x="5250495" y="5101571"/>
              <a:ext cx="13805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6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ความปลอดภัย</a:t>
              </a:r>
              <a:endParaRPr lang="en-US" sz="16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9" name="กล่องข้อความ 45">
              <a:extLst>
                <a:ext uri="{FF2B5EF4-FFF2-40B4-BE49-F238E27FC236}">
                  <a16:creationId xmlns="" xmlns:a16="http://schemas.microsoft.com/office/drawing/2014/main" id="{674D7C11-6DF6-4DD8-A73D-E9FB89DA997C}"/>
                </a:ext>
              </a:extLst>
            </p:cNvPr>
            <p:cNvSpPr txBox="1"/>
            <p:nvPr/>
          </p:nvSpPr>
          <p:spPr>
            <a:xfrm>
              <a:off x="5250495" y="5342333"/>
              <a:ext cx="6399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Kanit" panose="00000500000000000000" pitchFamily="2" charset="-34"/>
                  <a:cs typeface="Kanit" panose="00000500000000000000" pitchFamily="2" charset="-34"/>
                </a:rPr>
                <a:t>Safety</a:t>
              </a:r>
            </a:p>
          </p:txBody>
        </p:sp>
      </p:grpSp>
      <p:grpSp>
        <p:nvGrpSpPr>
          <p:cNvPr id="40" name="กลุ่ม 39">
            <a:extLst>
              <a:ext uri="{FF2B5EF4-FFF2-40B4-BE49-F238E27FC236}">
                <a16:creationId xmlns="" xmlns:a16="http://schemas.microsoft.com/office/drawing/2014/main" id="{02CAF5A9-03EE-42E1-84E1-9CC20B29A92A}"/>
              </a:ext>
            </a:extLst>
          </p:cNvPr>
          <p:cNvGrpSpPr/>
          <p:nvPr/>
        </p:nvGrpSpPr>
        <p:grpSpPr>
          <a:xfrm>
            <a:off x="6444208" y="1275606"/>
            <a:ext cx="2122697" cy="964393"/>
            <a:chOff x="6679306" y="1586883"/>
            <a:chExt cx="2122697" cy="964393"/>
          </a:xfrm>
        </p:grpSpPr>
        <p:sp>
          <p:nvSpPr>
            <p:cNvPr id="41" name="คำบรรยายภาพ: สี่เหลี่ยม 47">
              <a:extLst>
                <a:ext uri="{FF2B5EF4-FFF2-40B4-BE49-F238E27FC236}">
                  <a16:creationId xmlns="" xmlns:a16="http://schemas.microsoft.com/office/drawing/2014/main" id="{57A82227-FD62-4683-8228-5F4039531397}"/>
                </a:ext>
              </a:extLst>
            </p:cNvPr>
            <p:cNvSpPr/>
            <p:nvPr/>
          </p:nvSpPr>
          <p:spPr>
            <a:xfrm>
              <a:off x="6714847" y="1620597"/>
              <a:ext cx="2014549" cy="930679"/>
            </a:xfrm>
            <a:prstGeom prst="wedgeRectCallout">
              <a:avLst>
                <a:gd name="adj1" fmla="val -56942"/>
                <a:gd name="adj2" fmla="val -19480"/>
              </a:avLst>
            </a:prstGeom>
            <a:solidFill>
              <a:srgbClr val="FAC6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2" name="คำบรรยายภาพ: สี่เหลี่ยม 46">
              <a:extLst>
                <a:ext uri="{FF2B5EF4-FFF2-40B4-BE49-F238E27FC236}">
                  <a16:creationId xmlns="" xmlns:a16="http://schemas.microsoft.com/office/drawing/2014/main" id="{0D37AAAA-3BAB-4734-B6EB-B2C4A2559579}"/>
                </a:ext>
              </a:extLst>
            </p:cNvPr>
            <p:cNvSpPr/>
            <p:nvPr/>
          </p:nvSpPr>
          <p:spPr>
            <a:xfrm>
              <a:off x="6697651" y="1586883"/>
              <a:ext cx="2014549" cy="930679"/>
            </a:xfrm>
            <a:prstGeom prst="wedgeRectCallout">
              <a:avLst>
                <a:gd name="adj1" fmla="val -56657"/>
                <a:gd name="adj2" fmla="val -19480"/>
              </a:avLst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3" name="กล่องข้อความ 48">
              <a:extLst>
                <a:ext uri="{FF2B5EF4-FFF2-40B4-BE49-F238E27FC236}">
                  <a16:creationId xmlns="" xmlns:a16="http://schemas.microsoft.com/office/drawing/2014/main" id="{5DDB1C25-5D7B-490D-89A5-4A5E89001578}"/>
                </a:ext>
              </a:extLst>
            </p:cNvPr>
            <p:cNvSpPr txBox="1"/>
            <p:nvPr/>
          </p:nvSpPr>
          <p:spPr>
            <a:xfrm>
              <a:off x="6679306" y="1663775"/>
              <a:ext cx="2122697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0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- เข้าถึงเท่าเทียมและเสมอภาค</a:t>
              </a:r>
            </a:p>
            <a:p>
              <a:r>
                <a:rPr lang="th-TH" sz="10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- ใช้ระบบสารสนเทศพัฒนาการศึกษา </a:t>
              </a:r>
            </a:p>
            <a:p>
              <a:r>
                <a:rPr lang="th-TH" sz="10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- เข้าถึงเทคโนโลยีสารสนเทศ </a:t>
              </a:r>
            </a:p>
            <a:p>
              <a:r>
                <a:rPr lang="th-TH" sz="10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- ขับเคลื่อนการศึกษาเพื่ออาชีพ </a:t>
              </a:r>
            </a:p>
            <a:p>
              <a:r>
                <a:rPr lang="th-TH" sz="10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- เพิ่มช่องทางในการเลือกศึกษา</a:t>
              </a:r>
              <a:endParaRPr lang="en-US" sz="10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44" name="กลุ่ม 43">
            <a:extLst>
              <a:ext uri="{FF2B5EF4-FFF2-40B4-BE49-F238E27FC236}">
                <a16:creationId xmlns="" xmlns:a16="http://schemas.microsoft.com/office/drawing/2014/main" id="{8480489D-365D-4189-8423-0BFD75C91FF6}"/>
              </a:ext>
            </a:extLst>
          </p:cNvPr>
          <p:cNvGrpSpPr/>
          <p:nvPr/>
        </p:nvGrpSpPr>
        <p:grpSpPr>
          <a:xfrm>
            <a:off x="6444208" y="3291830"/>
            <a:ext cx="2070680" cy="903107"/>
            <a:chOff x="6861140" y="3977974"/>
            <a:chExt cx="2070680" cy="903107"/>
          </a:xfrm>
        </p:grpSpPr>
        <p:sp>
          <p:nvSpPr>
            <p:cNvPr id="45" name="คำบรรยายภาพ: สี่เหลี่ยม 58">
              <a:extLst>
                <a:ext uri="{FF2B5EF4-FFF2-40B4-BE49-F238E27FC236}">
                  <a16:creationId xmlns="" xmlns:a16="http://schemas.microsoft.com/office/drawing/2014/main" id="{2461FFE3-1634-4EDC-BABB-4482DFF036CF}"/>
                </a:ext>
              </a:extLst>
            </p:cNvPr>
            <p:cNvSpPr/>
            <p:nvPr/>
          </p:nvSpPr>
          <p:spPr>
            <a:xfrm>
              <a:off x="6878336" y="4011688"/>
              <a:ext cx="2053484" cy="869393"/>
            </a:xfrm>
            <a:prstGeom prst="wedgeRectCallout">
              <a:avLst>
                <a:gd name="adj1" fmla="val -56942"/>
                <a:gd name="adj2" fmla="val -19480"/>
              </a:avLst>
            </a:prstGeom>
            <a:solidFill>
              <a:srgbClr val="FAC6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6" name="คำบรรยายภาพ: สี่เหลี่ยม 59">
              <a:extLst>
                <a:ext uri="{FF2B5EF4-FFF2-40B4-BE49-F238E27FC236}">
                  <a16:creationId xmlns="" xmlns:a16="http://schemas.microsoft.com/office/drawing/2014/main" id="{B63A5EB0-2376-4792-92A6-D9963FA11BDD}"/>
                </a:ext>
              </a:extLst>
            </p:cNvPr>
            <p:cNvSpPr/>
            <p:nvPr/>
          </p:nvSpPr>
          <p:spPr>
            <a:xfrm>
              <a:off x="6861140" y="3977974"/>
              <a:ext cx="2053484" cy="869393"/>
            </a:xfrm>
            <a:prstGeom prst="wedgeRectCallout">
              <a:avLst>
                <a:gd name="adj1" fmla="val -56657"/>
                <a:gd name="adj2" fmla="val -19480"/>
              </a:avLst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7" name="กล่องข้อความ 60">
              <a:extLst>
                <a:ext uri="{FF2B5EF4-FFF2-40B4-BE49-F238E27FC236}">
                  <a16:creationId xmlns="" xmlns:a16="http://schemas.microsoft.com/office/drawing/2014/main" id="{9FDE9516-D803-4D19-A5A1-C7E414058311}"/>
                </a:ext>
              </a:extLst>
            </p:cNvPr>
            <p:cNvSpPr txBox="1"/>
            <p:nvPr/>
          </p:nvSpPr>
          <p:spPr>
            <a:xfrm>
              <a:off x="6878336" y="4000046"/>
              <a:ext cx="188545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0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- ใช้นวัตกรรมในการขับเคลื่อน  </a:t>
              </a:r>
            </a:p>
            <a:p>
              <a:r>
                <a:rPr lang="th-TH" sz="10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- กระจายอำนาจสู่ภูมิภาค </a:t>
              </a:r>
            </a:p>
            <a:p>
              <a:r>
                <a:rPr lang="th-TH" sz="10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- มีทุกภาคส่วน</a:t>
              </a:r>
            </a:p>
            <a:p>
              <a:r>
                <a:rPr lang="th-TH" sz="10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- รับผิดชอบการศึกษาในทุกระดับ</a:t>
              </a:r>
            </a:p>
            <a:p>
              <a:r>
                <a:rPr lang="th-TH" sz="10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- สร้างกลไกในการตรวจสอบ</a:t>
              </a:r>
              <a:endParaRPr lang="en-US" sz="10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48" name="กลุ่ม 47">
            <a:extLst>
              <a:ext uri="{FF2B5EF4-FFF2-40B4-BE49-F238E27FC236}">
                <a16:creationId xmlns="" xmlns:a16="http://schemas.microsoft.com/office/drawing/2014/main" id="{779E4044-C347-4E65-B612-71826543DED4}"/>
              </a:ext>
            </a:extLst>
          </p:cNvPr>
          <p:cNvGrpSpPr/>
          <p:nvPr/>
        </p:nvGrpSpPr>
        <p:grpSpPr>
          <a:xfrm>
            <a:off x="6444208" y="2211710"/>
            <a:ext cx="2053331" cy="1095543"/>
            <a:chOff x="6876344" y="2634331"/>
            <a:chExt cx="2053331" cy="1095543"/>
          </a:xfrm>
        </p:grpSpPr>
        <p:sp>
          <p:nvSpPr>
            <p:cNvPr id="49" name="คำบรรยายภาพ: สี่เหลี่ยม 61">
              <a:extLst>
                <a:ext uri="{FF2B5EF4-FFF2-40B4-BE49-F238E27FC236}">
                  <a16:creationId xmlns="" xmlns:a16="http://schemas.microsoft.com/office/drawing/2014/main" id="{0167CD7B-564F-436E-84AA-DE776C382029}"/>
                </a:ext>
              </a:extLst>
            </p:cNvPr>
            <p:cNvSpPr/>
            <p:nvPr/>
          </p:nvSpPr>
          <p:spPr>
            <a:xfrm>
              <a:off x="6902775" y="2668045"/>
              <a:ext cx="2026900" cy="1061829"/>
            </a:xfrm>
            <a:prstGeom prst="wedgeRectCallout">
              <a:avLst>
                <a:gd name="adj1" fmla="val -56942"/>
                <a:gd name="adj2" fmla="val -19480"/>
              </a:avLst>
            </a:prstGeom>
            <a:solidFill>
              <a:srgbClr val="FAC6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0" name="คำบรรยายภาพ: สี่เหลี่ยม 62">
              <a:extLst>
                <a:ext uri="{FF2B5EF4-FFF2-40B4-BE49-F238E27FC236}">
                  <a16:creationId xmlns="" xmlns:a16="http://schemas.microsoft.com/office/drawing/2014/main" id="{A0C05274-42F6-4D5C-996C-90F385235965}"/>
                </a:ext>
              </a:extLst>
            </p:cNvPr>
            <p:cNvSpPr/>
            <p:nvPr/>
          </p:nvSpPr>
          <p:spPr>
            <a:xfrm>
              <a:off x="6885579" y="2634331"/>
              <a:ext cx="2026900" cy="1061829"/>
            </a:xfrm>
            <a:prstGeom prst="wedgeRectCallout">
              <a:avLst>
                <a:gd name="adj1" fmla="val -56657"/>
                <a:gd name="adj2" fmla="val -19480"/>
              </a:avLst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1" name="กล่องข้อความ 63">
              <a:extLst>
                <a:ext uri="{FF2B5EF4-FFF2-40B4-BE49-F238E27FC236}">
                  <a16:creationId xmlns="" xmlns:a16="http://schemas.microsoft.com/office/drawing/2014/main" id="{3735A379-19C8-4AC5-9379-3295C94F9E2D}"/>
                </a:ext>
              </a:extLst>
            </p:cNvPr>
            <p:cNvSpPr txBox="1"/>
            <p:nvPr/>
          </p:nvSpPr>
          <p:spPr>
            <a:xfrm>
              <a:off x="6876344" y="2651663"/>
              <a:ext cx="2036135" cy="10618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9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- มีระบบสารสนเทศที่ทันสมัย</a:t>
              </a:r>
            </a:p>
            <a:p>
              <a:r>
                <a:rPr lang="th-TH" sz="9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- มีนวัตกรรมการบริหารจัดการ</a:t>
              </a:r>
            </a:p>
            <a:p>
              <a:r>
                <a:rPr lang="th-TH" sz="9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- มีระบบการคัดเลือกบุคลากร  </a:t>
              </a:r>
            </a:p>
            <a:p>
              <a:r>
                <a:rPr lang="th-TH" sz="9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- มีหลักสูตรที่ตอบสนองความต้องการ</a:t>
              </a:r>
            </a:p>
            <a:p>
              <a:r>
                <a:rPr lang="th-TH" sz="9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- เสริมทักษะการเรียนรู้ </a:t>
              </a:r>
            </a:p>
            <a:p>
              <a:r>
                <a:rPr lang="th-TH" sz="9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- ผู้เรียนมีคุณลักษณะที่พึงประสงค์</a:t>
              </a:r>
            </a:p>
            <a:p>
              <a:r>
                <a:rPr lang="th-TH" sz="9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- เครือข่ายมีส่วนร่วม ส่งเสริม สนับสนุน</a:t>
              </a:r>
              <a:endParaRPr lang="en-US" sz="9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52" name="กลุ่ม 51">
            <a:extLst>
              <a:ext uri="{FF2B5EF4-FFF2-40B4-BE49-F238E27FC236}">
                <a16:creationId xmlns="" xmlns:a16="http://schemas.microsoft.com/office/drawing/2014/main" id="{1A324ECB-44DA-4E86-899F-A8F04AEFBEEE}"/>
              </a:ext>
            </a:extLst>
          </p:cNvPr>
          <p:cNvGrpSpPr/>
          <p:nvPr/>
        </p:nvGrpSpPr>
        <p:grpSpPr>
          <a:xfrm>
            <a:off x="6444208" y="4155926"/>
            <a:ext cx="2079338" cy="863412"/>
            <a:chOff x="6860083" y="5069646"/>
            <a:chExt cx="2079338" cy="863412"/>
          </a:xfrm>
        </p:grpSpPr>
        <p:sp>
          <p:nvSpPr>
            <p:cNvPr id="53" name="คำบรรยายภาพ: สี่เหลี่ยม 64">
              <a:extLst>
                <a:ext uri="{FF2B5EF4-FFF2-40B4-BE49-F238E27FC236}">
                  <a16:creationId xmlns="" xmlns:a16="http://schemas.microsoft.com/office/drawing/2014/main" id="{E544F6DB-857D-4B6B-8F1A-AEF31EEA2700}"/>
                </a:ext>
              </a:extLst>
            </p:cNvPr>
            <p:cNvSpPr/>
            <p:nvPr/>
          </p:nvSpPr>
          <p:spPr>
            <a:xfrm>
              <a:off x="6877279" y="5103360"/>
              <a:ext cx="2062142" cy="826353"/>
            </a:xfrm>
            <a:prstGeom prst="wedgeRectCallout">
              <a:avLst>
                <a:gd name="adj1" fmla="val -56942"/>
                <a:gd name="adj2" fmla="val -19480"/>
              </a:avLst>
            </a:prstGeom>
            <a:solidFill>
              <a:srgbClr val="FAC6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4" name="คำบรรยายภาพ: สี่เหลี่ยม 65">
              <a:extLst>
                <a:ext uri="{FF2B5EF4-FFF2-40B4-BE49-F238E27FC236}">
                  <a16:creationId xmlns="" xmlns:a16="http://schemas.microsoft.com/office/drawing/2014/main" id="{C4EAA50A-7D60-4C08-83DD-641E6D809C05}"/>
                </a:ext>
              </a:extLst>
            </p:cNvPr>
            <p:cNvSpPr/>
            <p:nvPr/>
          </p:nvSpPr>
          <p:spPr>
            <a:xfrm>
              <a:off x="6860083" y="5069646"/>
              <a:ext cx="2062142" cy="826353"/>
            </a:xfrm>
            <a:prstGeom prst="wedgeRectCallout">
              <a:avLst>
                <a:gd name="adj1" fmla="val -56657"/>
                <a:gd name="adj2" fmla="val -19480"/>
              </a:avLst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5" name="กล่องข้อความ 66">
              <a:extLst>
                <a:ext uri="{FF2B5EF4-FFF2-40B4-BE49-F238E27FC236}">
                  <a16:creationId xmlns="" xmlns:a16="http://schemas.microsoft.com/office/drawing/2014/main" id="{76EC5743-916A-4060-9F12-CF5CE769DBA0}"/>
                </a:ext>
              </a:extLst>
            </p:cNvPr>
            <p:cNvSpPr txBox="1"/>
            <p:nvPr/>
          </p:nvSpPr>
          <p:spPr>
            <a:xfrm>
              <a:off x="6878509" y="5071284"/>
              <a:ext cx="1957587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0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- ตระหนักความปลอดภัย </a:t>
              </a:r>
            </a:p>
            <a:p>
              <a:r>
                <a:rPr lang="th-TH" sz="10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- มีทักษะด้านการป้องกันตัวเอง  </a:t>
              </a:r>
            </a:p>
            <a:p>
              <a:r>
                <a:rPr lang="th-TH" sz="10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- สร้างกลไกตามหลักธรรมา</a:t>
              </a:r>
              <a:r>
                <a:rPr lang="th-TH" sz="10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ภิ</a:t>
              </a:r>
              <a:r>
                <a:rPr lang="th-TH" sz="10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บาล </a:t>
              </a:r>
            </a:p>
            <a:p>
              <a:r>
                <a:rPr lang="th-TH" sz="10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- ป้องกันผู้เรียนจากการถูกคุกคาม</a:t>
              </a:r>
            </a:p>
            <a:p>
              <a:r>
                <a:rPr lang="th-TH" sz="10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- มีภาคีเครือข่ายที่มีประสิทธิภาพ</a:t>
              </a:r>
              <a:endParaRPr lang="en-US" sz="10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56" name="รูปภาพ 55">
            <a:extLst>
              <a:ext uri="{FF2B5EF4-FFF2-40B4-BE49-F238E27FC236}">
                <a16:creationId xmlns="" xmlns:a16="http://schemas.microsoft.com/office/drawing/2014/main" id="{BB278435-C71E-4782-A519-51A2970039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50" t="20499" r="34005" b="54962"/>
          <a:stretch/>
        </p:blipFill>
        <p:spPr>
          <a:xfrm>
            <a:off x="9267189" y="0"/>
            <a:ext cx="2709064" cy="698476"/>
          </a:xfrm>
          <a:prstGeom prst="rect">
            <a:avLst/>
          </a:prstGeom>
        </p:spPr>
      </p:pic>
      <p:grpSp>
        <p:nvGrpSpPr>
          <p:cNvPr id="57" name="กลุ่ม 56">
            <a:extLst>
              <a:ext uri="{FF2B5EF4-FFF2-40B4-BE49-F238E27FC236}">
                <a16:creationId xmlns="" xmlns:a16="http://schemas.microsoft.com/office/drawing/2014/main" id="{093F7C66-3E90-4BF7-855B-7F6829C74D00}"/>
              </a:ext>
            </a:extLst>
          </p:cNvPr>
          <p:cNvGrpSpPr/>
          <p:nvPr/>
        </p:nvGrpSpPr>
        <p:grpSpPr>
          <a:xfrm>
            <a:off x="4771174" y="2533756"/>
            <a:ext cx="216426" cy="216426"/>
            <a:chOff x="4606405" y="1915215"/>
            <a:chExt cx="446148" cy="446148"/>
          </a:xfrm>
        </p:grpSpPr>
        <p:sp>
          <p:nvSpPr>
            <p:cNvPr id="58" name="วงรี 57">
              <a:extLst>
                <a:ext uri="{FF2B5EF4-FFF2-40B4-BE49-F238E27FC236}">
                  <a16:creationId xmlns="" xmlns:a16="http://schemas.microsoft.com/office/drawing/2014/main" id="{26824679-F8B8-46FD-831E-ACD9E2D108C1}"/>
                </a:ext>
              </a:extLst>
            </p:cNvPr>
            <p:cNvSpPr/>
            <p:nvPr/>
          </p:nvSpPr>
          <p:spPr>
            <a:xfrm>
              <a:off x="4606405" y="1915215"/>
              <a:ext cx="446148" cy="4461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วงรี 58">
              <a:extLst>
                <a:ext uri="{FF2B5EF4-FFF2-40B4-BE49-F238E27FC236}">
                  <a16:creationId xmlns="" xmlns:a16="http://schemas.microsoft.com/office/drawing/2014/main" id="{536CEBB6-0AD4-4CC0-AA40-1E737746DEFC}"/>
                </a:ext>
              </a:extLst>
            </p:cNvPr>
            <p:cNvSpPr/>
            <p:nvPr/>
          </p:nvSpPr>
          <p:spPr>
            <a:xfrm>
              <a:off x="4668690" y="1981784"/>
              <a:ext cx="313009" cy="313009"/>
            </a:xfrm>
            <a:prstGeom prst="ellipse">
              <a:avLst/>
            </a:prstGeom>
            <a:solidFill>
              <a:srgbClr val="FAC7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กลุ่ม 59">
            <a:extLst>
              <a:ext uri="{FF2B5EF4-FFF2-40B4-BE49-F238E27FC236}">
                <a16:creationId xmlns="" xmlns:a16="http://schemas.microsoft.com/office/drawing/2014/main" id="{404350AA-E986-43B1-BC35-DEDC3DDD7E43}"/>
              </a:ext>
            </a:extLst>
          </p:cNvPr>
          <p:cNvGrpSpPr/>
          <p:nvPr/>
        </p:nvGrpSpPr>
        <p:grpSpPr>
          <a:xfrm>
            <a:off x="4771174" y="3609477"/>
            <a:ext cx="216426" cy="216426"/>
            <a:chOff x="4606405" y="1915215"/>
            <a:chExt cx="446148" cy="446148"/>
          </a:xfrm>
        </p:grpSpPr>
        <p:sp>
          <p:nvSpPr>
            <p:cNvPr id="61" name="วงรี 60">
              <a:extLst>
                <a:ext uri="{FF2B5EF4-FFF2-40B4-BE49-F238E27FC236}">
                  <a16:creationId xmlns="" xmlns:a16="http://schemas.microsoft.com/office/drawing/2014/main" id="{C2D6A64C-119D-4962-B903-0B076C2A7E3A}"/>
                </a:ext>
              </a:extLst>
            </p:cNvPr>
            <p:cNvSpPr/>
            <p:nvPr/>
          </p:nvSpPr>
          <p:spPr>
            <a:xfrm>
              <a:off x="4606405" y="1915215"/>
              <a:ext cx="446148" cy="4461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วงรี 61">
              <a:extLst>
                <a:ext uri="{FF2B5EF4-FFF2-40B4-BE49-F238E27FC236}">
                  <a16:creationId xmlns="" xmlns:a16="http://schemas.microsoft.com/office/drawing/2014/main" id="{21AAB61B-617D-49F6-A35B-5ACBF00BE0AD}"/>
                </a:ext>
              </a:extLst>
            </p:cNvPr>
            <p:cNvSpPr/>
            <p:nvPr/>
          </p:nvSpPr>
          <p:spPr>
            <a:xfrm>
              <a:off x="4668690" y="1981784"/>
              <a:ext cx="313009" cy="313009"/>
            </a:xfrm>
            <a:prstGeom prst="ellipse">
              <a:avLst/>
            </a:prstGeom>
            <a:solidFill>
              <a:srgbClr val="FAC7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กลุ่ม 62">
            <a:extLst>
              <a:ext uri="{FF2B5EF4-FFF2-40B4-BE49-F238E27FC236}">
                <a16:creationId xmlns="" xmlns:a16="http://schemas.microsoft.com/office/drawing/2014/main" id="{71D3B839-1198-42D6-8FD4-C065BADA8B18}"/>
              </a:ext>
            </a:extLst>
          </p:cNvPr>
          <p:cNvGrpSpPr/>
          <p:nvPr/>
        </p:nvGrpSpPr>
        <p:grpSpPr>
          <a:xfrm>
            <a:off x="4771174" y="4515966"/>
            <a:ext cx="216426" cy="216426"/>
            <a:chOff x="4606405" y="1915215"/>
            <a:chExt cx="446148" cy="446148"/>
          </a:xfrm>
        </p:grpSpPr>
        <p:sp>
          <p:nvSpPr>
            <p:cNvPr id="64" name="วงรี 63">
              <a:extLst>
                <a:ext uri="{FF2B5EF4-FFF2-40B4-BE49-F238E27FC236}">
                  <a16:creationId xmlns="" xmlns:a16="http://schemas.microsoft.com/office/drawing/2014/main" id="{0223BC77-0EA7-4077-9E15-6AF6E03E9392}"/>
                </a:ext>
              </a:extLst>
            </p:cNvPr>
            <p:cNvSpPr/>
            <p:nvPr/>
          </p:nvSpPr>
          <p:spPr>
            <a:xfrm>
              <a:off x="4606405" y="1915215"/>
              <a:ext cx="446148" cy="4461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วงรี 64">
              <a:extLst>
                <a:ext uri="{FF2B5EF4-FFF2-40B4-BE49-F238E27FC236}">
                  <a16:creationId xmlns="" xmlns:a16="http://schemas.microsoft.com/office/drawing/2014/main" id="{4BC23AF3-0D47-4A15-B4CE-E09F4DD535ED}"/>
                </a:ext>
              </a:extLst>
            </p:cNvPr>
            <p:cNvSpPr/>
            <p:nvPr/>
          </p:nvSpPr>
          <p:spPr>
            <a:xfrm>
              <a:off x="4668690" y="1981784"/>
              <a:ext cx="313009" cy="313009"/>
            </a:xfrm>
            <a:prstGeom prst="ellipse">
              <a:avLst/>
            </a:prstGeom>
            <a:solidFill>
              <a:srgbClr val="FAC7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สี่เหลี่ยมผืนผ้า: มุมมน 112">
            <a:extLst>
              <a:ext uri="{FF2B5EF4-FFF2-40B4-BE49-F238E27FC236}">
                <a16:creationId xmlns="" xmlns:a16="http://schemas.microsoft.com/office/drawing/2014/main" id="{01A03EEE-1114-4882-ABB2-E5BEAF8EB1C7}"/>
              </a:ext>
            </a:extLst>
          </p:cNvPr>
          <p:cNvSpPr/>
          <p:nvPr/>
        </p:nvSpPr>
        <p:spPr>
          <a:xfrm>
            <a:off x="2555776" y="941406"/>
            <a:ext cx="1668192" cy="5232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สี่เหลี่ยมผืนผ้า: มุมมน 113">
            <a:extLst>
              <a:ext uri="{FF2B5EF4-FFF2-40B4-BE49-F238E27FC236}">
                <a16:creationId xmlns="" xmlns:a16="http://schemas.microsoft.com/office/drawing/2014/main" id="{A4C0A236-D7C3-46D5-97DF-72B05FC282F1}"/>
              </a:ext>
            </a:extLst>
          </p:cNvPr>
          <p:cNvSpPr/>
          <p:nvPr/>
        </p:nvSpPr>
        <p:spPr>
          <a:xfrm>
            <a:off x="4572000" y="771550"/>
            <a:ext cx="1668192" cy="5232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สี่เหลี่ยมผืนผ้า: มุมมน 114">
            <a:extLst>
              <a:ext uri="{FF2B5EF4-FFF2-40B4-BE49-F238E27FC236}">
                <a16:creationId xmlns="" xmlns:a16="http://schemas.microsoft.com/office/drawing/2014/main" id="{F1D8AB61-A0C6-4ECD-897E-BDC7328158BC}"/>
              </a:ext>
            </a:extLst>
          </p:cNvPr>
          <p:cNvSpPr/>
          <p:nvPr/>
        </p:nvSpPr>
        <p:spPr>
          <a:xfrm>
            <a:off x="6660232" y="680378"/>
            <a:ext cx="1668192" cy="5232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กล่องข้อความ 116">
            <a:extLst>
              <a:ext uri="{FF2B5EF4-FFF2-40B4-BE49-F238E27FC236}">
                <a16:creationId xmlns="" xmlns:a16="http://schemas.microsoft.com/office/drawing/2014/main" id="{AF58B9E6-B074-4AD3-B500-3399D0DA4628}"/>
              </a:ext>
            </a:extLst>
          </p:cNvPr>
          <p:cNvSpPr txBox="1"/>
          <p:nvPr/>
        </p:nvSpPr>
        <p:spPr>
          <a:xfrm>
            <a:off x="2843808" y="1046714"/>
            <a:ext cx="10326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เป้าหมาย</a:t>
            </a:r>
            <a:endParaRPr lang="en-US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0" name="กล่องข้อความ 117">
            <a:extLst>
              <a:ext uri="{FF2B5EF4-FFF2-40B4-BE49-F238E27FC236}">
                <a16:creationId xmlns="" xmlns:a16="http://schemas.microsoft.com/office/drawing/2014/main" id="{BE290855-D5AB-46EA-9179-7B51CAA347EF}"/>
              </a:ext>
            </a:extLst>
          </p:cNvPr>
          <p:cNvSpPr txBox="1"/>
          <p:nvPr/>
        </p:nvSpPr>
        <p:spPr>
          <a:xfrm>
            <a:off x="4572000" y="843558"/>
            <a:ext cx="1715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มิติการขับเคลื่อน</a:t>
            </a:r>
            <a:endParaRPr lang="en-US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1" name="กล่องข้อความ 118">
            <a:extLst>
              <a:ext uri="{FF2B5EF4-FFF2-40B4-BE49-F238E27FC236}">
                <a16:creationId xmlns="" xmlns:a16="http://schemas.microsoft.com/office/drawing/2014/main" id="{5774DEB0-A836-418E-A7DF-0A370B484757}"/>
              </a:ext>
            </a:extLst>
          </p:cNvPr>
          <p:cNvSpPr txBox="1"/>
          <p:nvPr/>
        </p:nvSpPr>
        <p:spPr>
          <a:xfrm>
            <a:off x="6721518" y="780200"/>
            <a:ext cx="1439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ความคาดหวัง</a:t>
            </a:r>
            <a:endParaRPr lang="en-US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75" name="ตัวเชื่อมต่อตรง 74">
            <a:extLst>
              <a:ext uri="{FF2B5EF4-FFF2-40B4-BE49-F238E27FC236}">
                <a16:creationId xmlns="" xmlns:a16="http://schemas.microsoft.com/office/drawing/2014/main" id="{E6A560D4-7E93-471E-AA63-0DE946434B21}"/>
              </a:ext>
            </a:extLst>
          </p:cNvPr>
          <p:cNvCxnSpPr>
            <a:cxnSpLocks/>
          </p:cNvCxnSpPr>
          <p:nvPr/>
        </p:nvCxnSpPr>
        <p:spPr>
          <a:xfrm flipV="1">
            <a:off x="2646751" y="1789870"/>
            <a:ext cx="0" cy="2644188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ตัวเชื่อมต่อตรง 76">
            <a:extLst>
              <a:ext uri="{FF2B5EF4-FFF2-40B4-BE49-F238E27FC236}">
                <a16:creationId xmlns="" xmlns:a16="http://schemas.microsoft.com/office/drawing/2014/main" id="{A17472CF-2534-44DD-A67D-C9F075654DAA}"/>
              </a:ext>
            </a:extLst>
          </p:cNvPr>
          <p:cNvCxnSpPr>
            <a:cxnSpLocks/>
          </p:cNvCxnSpPr>
          <p:nvPr/>
        </p:nvCxnSpPr>
        <p:spPr>
          <a:xfrm>
            <a:off x="2209966" y="1789870"/>
            <a:ext cx="242033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ตัวเชื่อมต่อตรง 77">
            <a:extLst>
              <a:ext uri="{FF2B5EF4-FFF2-40B4-BE49-F238E27FC236}">
                <a16:creationId xmlns="" xmlns:a16="http://schemas.microsoft.com/office/drawing/2014/main" id="{9C412556-6534-4D72-A50D-FCDC8C33CCB5}"/>
              </a:ext>
            </a:extLst>
          </p:cNvPr>
          <p:cNvCxnSpPr>
            <a:cxnSpLocks/>
          </p:cNvCxnSpPr>
          <p:nvPr/>
        </p:nvCxnSpPr>
        <p:spPr>
          <a:xfrm>
            <a:off x="2197800" y="4434058"/>
            <a:ext cx="2432496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ตัวเชื่อมต่อตรง 78">
            <a:extLst>
              <a:ext uri="{FF2B5EF4-FFF2-40B4-BE49-F238E27FC236}">
                <a16:creationId xmlns="" xmlns:a16="http://schemas.microsoft.com/office/drawing/2014/main" id="{D113E5F3-D940-485A-A8DF-E4953BF39AB6}"/>
              </a:ext>
            </a:extLst>
          </p:cNvPr>
          <p:cNvCxnSpPr>
            <a:cxnSpLocks/>
          </p:cNvCxnSpPr>
          <p:nvPr/>
        </p:nvCxnSpPr>
        <p:spPr>
          <a:xfrm>
            <a:off x="2646751" y="2564133"/>
            <a:ext cx="1983545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ตัวเชื่อมต่อตรง 79">
            <a:extLst>
              <a:ext uri="{FF2B5EF4-FFF2-40B4-BE49-F238E27FC236}">
                <a16:creationId xmlns="" xmlns:a16="http://schemas.microsoft.com/office/drawing/2014/main" id="{020520DE-33DF-46CD-8C16-AC9F79066F4D}"/>
              </a:ext>
            </a:extLst>
          </p:cNvPr>
          <p:cNvCxnSpPr>
            <a:cxnSpLocks/>
          </p:cNvCxnSpPr>
          <p:nvPr/>
        </p:nvCxnSpPr>
        <p:spPr>
          <a:xfrm>
            <a:off x="2646751" y="3815012"/>
            <a:ext cx="1983545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ตัวเชื่อมต่อตรง 80">
            <a:extLst>
              <a:ext uri="{FF2B5EF4-FFF2-40B4-BE49-F238E27FC236}">
                <a16:creationId xmlns="" xmlns:a16="http://schemas.microsoft.com/office/drawing/2014/main" id="{6AF13D4F-371A-4857-AC00-BF599DFCD184}"/>
              </a:ext>
            </a:extLst>
          </p:cNvPr>
          <p:cNvCxnSpPr>
            <a:cxnSpLocks/>
          </p:cNvCxnSpPr>
          <p:nvPr/>
        </p:nvCxnSpPr>
        <p:spPr>
          <a:xfrm>
            <a:off x="4630296" y="4659982"/>
            <a:ext cx="140878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กลุ่ม 81">
            <a:extLst>
              <a:ext uri="{FF2B5EF4-FFF2-40B4-BE49-F238E27FC236}">
                <a16:creationId xmlns="" xmlns:a16="http://schemas.microsoft.com/office/drawing/2014/main" id="{550776D5-C14F-4C62-8960-9CA4B1505470}"/>
              </a:ext>
            </a:extLst>
          </p:cNvPr>
          <p:cNvGrpSpPr/>
          <p:nvPr/>
        </p:nvGrpSpPr>
        <p:grpSpPr>
          <a:xfrm>
            <a:off x="2805323" y="1569779"/>
            <a:ext cx="1601250" cy="3317547"/>
            <a:chOff x="2729123" y="1775167"/>
            <a:chExt cx="1601250" cy="3317547"/>
          </a:xfrm>
        </p:grpSpPr>
        <p:sp>
          <p:nvSpPr>
            <p:cNvPr id="83" name="สี่เหลี่ยมผืนผ้า 82">
              <a:extLst>
                <a:ext uri="{FF2B5EF4-FFF2-40B4-BE49-F238E27FC236}">
                  <a16:creationId xmlns="" xmlns:a16="http://schemas.microsoft.com/office/drawing/2014/main" id="{10A096AC-1AE8-4F8C-AB66-31F2CFBE7830}"/>
                </a:ext>
              </a:extLst>
            </p:cNvPr>
            <p:cNvSpPr/>
            <p:nvPr/>
          </p:nvSpPr>
          <p:spPr>
            <a:xfrm>
              <a:off x="2729123" y="1775167"/>
              <a:ext cx="1601250" cy="657566"/>
            </a:xfrm>
            <a:prstGeom prst="rect">
              <a:avLst/>
            </a:prstGeom>
            <a:solidFill>
              <a:srgbClr val="C487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สี่เหลี่ยมผืนผ้า 83">
              <a:extLst>
                <a:ext uri="{FF2B5EF4-FFF2-40B4-BE49-F238E27FC236}">
                  <a16:creationId xmlns="" xmlns:a16="http://schemas.microsoft.com/office/drawing/2014/main" id="{89EF7953-A012-47CA-9ABC-9E197EA420C6}"/>
                </a:ext>
              </a:extLst>
            </p:cNvPr>
            <p:cNvSpPr/>
            <p:nvPr/>
          </p:nvSpPr>
          <p:spPr>
            <a:xfrm>
              <a:off x="2729123" y="2440738"/>
              <a:ext cx="1601250" cy="657566"/>
            </a:xfrm>
            <a:prstGeom prst="rect">
              <a:avLst/>
            </a:prstGeom>
            <a:solidFill>
              <a:srgbClr val="E86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สี่เหลี่ยมผืนผ้า 84">
              <a:extLst>
                <a:ext uri="{FF2B5EF4-FFF2-40B4-BE49-F238E27FC236}">
                  <a16:creationId xmlns="" xmlns:a16="http://schemas.microsoft.com/office/drawing/2014/main" id="{D93BA81A-9D34-42EB-8959-988128CB553B}"/>
                </a:ext>
              </a:extLst>
            </p:cNvPr>
            <p:cNvSpPr/>
            <p:nvPr/>
          </p:nvSpPr>
          <p:spPr>
            <a:xfrm>
              <a:off x="2729123" y="3099305"/>
              <a:ext cx="1601250" cy="657566"/>
            </a:xfrm>
            <a:prstGeom prst="rect">
              <a:avLst/>
            </a:prstGeom>
            <a:solidFill>
              <a:srgbClr val="FF88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สี่เหลี่ยมผืนผ้า 85">
              <a:extLst>
                <a:ext uri="{FF2B5EF4-FFF2-40B4-BE49-F238E27FC236}">
                  <a16:creationId xmlns="" xmlns:a16="http://schemas.microsoft.com/office/drawing/2014/main" id="{24F4331E-1FB2-4557-BF4B-3A3E47E81FED}"/>
                </a:ext>
              </a:extLst>
            </p:cNvPr>
            <p:cNvSpPr/>
            <p:nvPr/>
          </p:nvSpPr>
          <p:spPr>
            <a:xfrm>
              <a:off x="2729123" y="3745177"/>
              <a:ext cx="1601250" cy="657566"/>
            </a:xfrm>
            <a:prstGeom prst="rect">
              <a:avLst/>
            </a:prstGeom>
            <a:solidFill>
              <a:srgbClr val="FFA4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สี่เหลี่ยมผืนผ้า 86">
              <a:extLst>
                <a:ext uri="{FF2B5EF4-FFF2-40B4-BE49-F238E27FC236}">
                  <a16:creationId xmlns="" xmlns:a16="http://schemas.microsoft.com/office/drawing/2014/main" id="{E2E5FC57-0BA3-40C5-AE1D-490324F4BE66}"/>
                </a:ext>
              </a:extLst>
            </p:cNvPr>
            <p:cNvSpPr/>
            <p:nvPr/>
          </p:nvSpPr>
          <p:spPr>
            <a:xfrm>
              <a:off x="2729123" y="4408818"/>
              <a:ext cx="1601250" cy="657566"/>
            </a:xfrm>
            <a:prstGeom prst="rect">
              <a:avLst/>
            </a:prstGeom>
            <a:solidFill>
              <a:srgbClr val="FAC7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กล่องข้อความ 85">
              <a:extLst>
                <a:ext uri="{FF2B5EF4-FFF2-40B4-BE49-F238E27FC236}">
                  <a16:creationId xmlns="" xmlns:a16="http://schemas.microsoft.com/office/drawing/2014/main" id="{AFD1E25A-D54D-47A6-BD15-D1B96267AED9}"/>
                </a:ext>
              </a:extLst>
            </p:cNvPr>
            <p:cNvSpPr txBox="1"/>
            <p:nvPr/>
          </p:nvSpPr>
          <p:spPr>
            <a:xfrm>
              <a:off x="2829851" y="1941071"/>
              <a:ext cx="13901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1600" dirty="0">
                  <a:solidFill>
                    <a:schemeClr val="accent1">
                      <a:lumMod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คุณภาพผู้เรียน</a:t>
              </a:r>
              <a:endParaRPr lang="en-US" sz="1600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9" name="กล่องข้อความ 86">
              <a:extLst>
                <a:ext uri="{FF2B5EF4-FFF2-40B4-BE49-F238E27FC236}">
                  <a16:creationId xmlns="" xmlns:a16="http://schemas.microsoft.com/office/drawing/2014/main" id="{CC0AB907-5165-479E-9B4C-8054AFAEA01D}"/>
                </a:ext>
              </a:extLst>
            </p:cNvPr>
            <p:cNvSpPr txBox="1"/>
            <p:nvPr/>
          </p:nvSpPr>
          <p:spPr>
            <a:xfrm>
              <a:off x="2767608" y="2621002"/>
              <a:ext cx="15520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16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คุณภาพบุคลากร</a:t>
              </a:r>
            </a:p>
          </p:txBody>
        </p:sp>
        <p:sp>
          <p:nvSpPr>
            <p:cNvPr id="90" name="กล่องข้อความ 87">
              <a:extLst>
                <a:ext uri="{FF2B5EF4-FFF2-40B4-BE49-F238E27FC236}">
                  <a16:creationId xmlns="" xmlns:a16="http://schemas.microsoft.com/office/drawing/2014/main" id="{5242CED4-7359-4549-98C0-79ACEFE579A2}"/>
                </a:ext>
              </a:extLst>
            </p:cNvPr>
            <p:cNvSpPr txBox="1"/>
            <p:nvPr/>
          </p:nvSpPr>
          <p:spPr>
            <a:xfrm>
              <a:off x="2863699" y="3186677"/>
              <a:ext cx="13789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1200" dirty="0">
                  <a:solidFill>
                    <a:schemeClr val="accent1">
                      <a:lumMod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คุณภาพการ</a:t>
              </a:r>
              <a:br>
                <a:rPr lang="th-TH" sz="1200" dirty="0">
                  <a:solidFill>
                    <a:schemeClr val="accent1">
                      <a:lumMod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</a:br>
              <a:r>
                <a:rPr lang="th-TH" sz="1200" dirty="0">
                  <a:solidFill>
                    <a:schemeClr val="accent1">
                      <a:lumMod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บริหารจัดการศึกษา</a:t>
              </a:r>
            </a:p>
          </p:txBody>
        </p:sp>
        <p:sp>
          <p:nvSpPr>
            <p:cNvPr id="91" name="กล่องข้อความ 88">
              <a:extLst>
                <a:ext uri="{FF2B5EF4-FFF2-40B4-BE49-F238E27FC236}">
                  <a16:creationId xmlns="" xmlns:a16="http://schemas.microsoft.com/office/drawing/2014/main" id="{FD0A56B4-65AF-4189-8F2E-38D6CA06C604}"/>
                </a:ext>
              </a:extLst>
            </p:cNvPr>
            <p:cNvSpPr txBox="1"/>
            <p:nvPr/>
          </p:nvSpPr>
          <p:spPr>
            <a:xfrm>
              <a:off x="2851676" y="3768446"/>
              <a:ext cx="14029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12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คุณภาพจัดสรร</a:t>
              </a:r>
              <a:br>
                <a:rPr lang="th-TH" sz="12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</a:br>
              <a:r>
                <a:rPr lang="th-TH" sz="12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ปัจจัยและทรัพยากร</a:t>
              </a:r>
              <a:br>
                <a:rPr lang="th-TH" sz="12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</a:br>
              <a:r>
                <a:rPr lang="th-TH" sz="12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ทางการศึกษา</a:t>
              </a:r>
            </a:p>
          </p:txBody>
        </p:sp>
        <p:sp>
          <p:nvSpPr>
            <p:cNvPr id="92" name="กล่องข้อความ 89">
              <a:extLst>
                <a:ext uri="{FF2B5EF4-FFF2-40B4-BE49-F238E27FC236}">
                  <a16:creationId xmlns="" xmlns:a16="http://schemas.microsoft.com/office/drawing/2014/main" id="{EF73E2EA-1606-4E5C-8054-BD2355919DD5}"/>
                </a:ext>
              </a:extLst>
            </p:cNvPr>
            <p:cNvSpPr txBox="1"/>
            <p:nvPr/>
          </p:nvSpPr>
          <p:spPr>
            <a:xfrm>
              <a:off x="2823623" y="4446383"/>
              <a:ext cx="14590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1200" dirty="0">
                  <a:solidFill>
                    <a:schemeClr val="accent1">
                      <a:lumMod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คุณภาพเทคโนโลยี</a:t>
              </a:r>
            </a:p>
            <a:p>
              <a:pPr algn="ctr"/>
              <a:r>
                <a:rPr lang="th-TH" sz="1200" dirty="0">
                  <a:solidFill>
                    <a:schemeClr val="accent1">
                      <a:lumMod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เพื่อการบริหาร</a:t>
              </a:r>
            </a:p>
            <a:p>
              <a:pPr algn="ctr"/>
              <a:r>
                <a:rPr lang="th-TH" sz="1200" dirty="0">
                  <a:solidFill>
                    <a:schemeClr val="accent1">
                      <a:lumMod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และการจัดการเรียนรู้</a:t>
              </a:r>
            </a:p>
          </p:txBody>
        </p:sp>
      </p:grpSp>
      <p:cxnSp>
        <p:nvCxnSpPr>
          <p:cNvPr id="93" name="ตัวเชื่อมต่อตรง 92">
            <a:extLst>
              <a:ext uri="{FF2B5EF4-FFF2-40B4-BE49-F238E27FC236}">
                <a16:creationId xmlns="" xmlns:a16="http://schemas.microsoft.com/office/drawing/2014/main" id="{17CF7705-5BB3-49F2-B8BC-F24F36FD0C3B}"/>
              </a:ext>
            </a:extLst>
          </p:cNvPr>
          <p:cNvCxnSpPr>
            <a:cxnSpLocks/>
          </p:cNvCxnSpPr>
          <p:nvPr/>
        </p:nvCxnSpPr>
        <p:spPr>
          <a:xfrm>
            <a:off x="4630296" y="3717690"/>
            <a:ext cx="140878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ตัวเชื่อมต่อตรง 93">
            <a:extLst>
              <a:ext uri="{FF2B5EF4-FFF2-40B4-BE49-F238E27FC236}">
                <a16:creationId xmlns="" xmlns:a16="http://schemas.microsoft.com/office/drawing/2014/main" id="{40B714B5-B568-4D31-8F47-358C4C091428}"/>
              </a:ext>
            </a:extLst>
          </p:cNvPr>
          <p:cNvCxnSpPr>
            <a:cxnSpLocks/>
          </p:cNvCxnSpPr>
          <p:nvPr/>
        </p:nvCxnSpPr>
        <p:spPr>
          <a:xfrm>
            <a:off x="4630296" y="2641969"/>
            <a:ext cx="140878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ตัวเชื่อมต่อตรง 94">
            <a:extLst>
              <a:ext uri="{FF2B5EF4-FFF2-40B4-BE49-F238E27FC236}">
                <a16:creationId xmlns="" xmlns:a16="http://schemas.microsoft.com/office/drawing/2014/main" id="{DFE575F4-9ABD-41D1-9C0B-ACFBD54CDB2B}"/>
              </a:ext>
            </a:extLst>
          </p:cNvPr>
          <p:cNvCxnSpPr>
            <a:cxnSpLocks/>
          </p:cNvCxnSpPr>
          <p:nvPr/>
        </p:nvCxnSpPr>
        <p:spPr>
          <a:xfrm>
            <a:off x="4630296" y="1624730"/>
            <a:ext cx="140878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ตัวเชื่อมต่อตรง 95">
            <a:extLst>
              <a:ext uri="{FF2B5EF4-FFF2-40B4-BE49-F238E27FC236}">
                <a16:creationId xmlns="" xmlns:a16="http://schemas.microsoft.com/office/drawing/2014/main" id="{1E703BF4-5FC6-4FB4-9A7E-FD3153C646F0}"/>
              </a:ext>
            </a:extLst>
          </p:cNvPr>
          <p:cNvCxnSpPr>
            <a:cxnSpLocks/>
          </p:cNvCxnSpPr>
          <p:nvPr/>
        </p:nvCxnSpPr>
        <p:spPr>
          <a:xfrm>
            <a:off x="5208146" y="1637420"/>
            <a:ext cx="947563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ตัวเชื่อมต่อตรง 96">
            <a:extLst>
              <a:ext uri="{FF2B5EF4-FFF2-40B4-BE49-F238E27FC236}">
                <a16:creationId xmlns="" xmlns:a16="http://schemas.microsoft.com/office/drawing/2014/main" id="{02972A40-1314-4222-9E8D-2DC78DC1216F}"/>
              </a:ext>
            </a:extLst>
          </p:cNvPr>
          <p:cNvCxnSpPr>
            <a:cxnSpLocks/>
          </p:cNvCxnSpPr>
          <p:nvPr/>
        </p:nvCxnSpPr>
        <p:spPr>
          <a:xfrm>
            <a:off x="5208146" y="2768253"/>
            <a:ext cx="947563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ตัวเชื่อมต่อตรง 97">
            <a:extLst>
              <a:ext uri="{FF2B5EF4-FFF2-40B4-BE49-F238E27FC236}">
                <a16:creationId xmlns="" xmlns:a16="http://schemas.microsoft.com/office/drawing/2014/main" id="{13381DF3-7809-4C0F-8982-3AAFCE66B330}"/>
              </a:ext>
            </a:extLst>
          </p:cNvPr>
          <p:cNvCxnSpPr>
            <a:cxnSpLocks/>
          </p:cNvCxnSpPr>
          <p:nvPr/>
        </p:nvCxnSpPr>
        <p:spPr>
          <a:xfrm>
            <a:off x="5208146" y="3819107"/>
            <a:ext cx="947563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ตัวเชื่อมต่อตรง 98">
            <a:extLst>
              <a:ext uri="{FF2B5EF4-FFF2-40B4-BE49-F238E27FC236}">
                <a16:creationId xmlns="" xmlns:a16="http://schemas.microsoft.com/office/drawing/2014/main" id="{BAC47F24-AB5A-45CE-A074-33FA50506820}"/>
              </a:ext>
            </a:extLst>
          </p:cNvPr>
          <p:cNvCxnSpPr>
            <a:cxnSpLocks/>
          </p:cNvCxnSpPr>
          <p:nvPr/>
        </p:nvCxnSpPr>
        <p:spPr>
          <a:xfrm>
            <a:off x="5076567" y="4646475"/>
            <a:ext cx="1178756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สี่เหลี่ยมผืนผ้า 100">
            <a:extLst>
              <a:ext uri="{FF2B5EF4-FFF2-40B4-BE49-F238E27FC236}">
                <a16:creationId xmlns="" xmlns:a16="http://schemas.microsoft.com/office/drawing/2014/main" id="{5B37E073-19FA-45A3-AD1D-5EA3633F8C84}"/>
              </a:ext>
            </a:extLst>
          </p:cNvPr>
          <p:cNvSpPr/>
          <p:nvPr/>
        </p:nvSpPr>
        <p:spPr>
          <a:xfrm>
            <a:off x="1905511" y="6200583"/>
            <a:ext cx="5337711" cy="481301"/>
          </a:xfrm>
          <a:prstGeom prst="rect">
            <a:avLst/>
          </a:prstGeom>
          <a:solidFill>
            <a:srgbClr val="FAC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กล่องข้อความ 100">
            <a:extLst>
              <a:ext uri="{FF2B5EF4-FFF2-40B4-BE49-F238E27FC236}">
                <a16:creationId xmlns="" xmlns:a16="http://schemas.microsoft.com/office/drawing/2014/main" id="{1A978A01-A59C-4F8E-8121-DAD40AD92DE8}"/>
              </a:ext>
            </a:extLst>
          </p:cNvPr>
          <p:cNvSpPr txBox="1"/>
          <p:nvPr/>
        </p:nvSpPr>
        <p:spPr>
          <a:xfrm>
            <a:off x="2134730" y="6249838"/>
            <a:ext cx="4943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กำกับ ติดตาม นิเทศ ประเมิน ส่งเสริม กำลังใจ</a:t>
            </a:r>
          </a:p>
        </p:txBody>
      </p:sp>
      <p:cxnSp>
        <p:nvCxnSpPr>
          <p:cNvPr id="104" name="ตัวเชื่อมต่อตรง 103">
            <a:extLst>
              <a:ext uri="{FF2B5EF4-FFF2-40B4-BE49-F238E27FC236}">
                <a16:creationId xmlns="" xmlns:a16="http://schemas.microsoft.com/office/drawing/2014/main" id="{4BC72EEE-3CC5-44DB-98D3-050EE8F2A908}"/>
              </a:ext>
            </a:extLst>
          </p:cNvPr>
          <p:cNvCxnSpPr>
            <a:cxnSpLocks/>
          </p:cNvCxnSpPr>
          <p:nvPr/>
        </p:nvCxnSpPr>
        <p:spPr>
          <a:xfrm flipV="1">
            <a:off x="4644008" y="1563771"/>
            <a:ext cx="0" cy="3168219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6" name="กลุ่ม 105">
            <a:extLst>
              <a:ext uri="{FF2B5EF4-FFF2-40B4-BE49-F238E27FC236}">
                <a16:creationId xmlns="" xmlns:a16="http://schemas.microsoft.com/office/drawing/2014/main" id="{B84C5CA4-07E2-4D00-A86C-5392823E54D2}"/>
              </a:ext>
            </a:extLst>
          </p:cNvPr>
          <p:cNvGrpSpPr/>
          <p:nvPr/>
        </p:nvGrpSpPr>
        <p:grpSpPr>
          <a:xfrm>
            <a:off x="-252536" y="893069"/>
            <a:ext cx="2572817" cy="4206112"/>
            <a:chOff x="-168241" y="1586608"/>
            <a:chExt cx="2670526" cy="4365849"/>
          </a:xfrm>
        </p:grpSpPr>
        <p:sp>
          <p:nvSpPr>
            <p:cNvPr id="107" name="รูปแบบอิสระ: รูปร่าง 19">
              <a:extLst>
                <a:ext uri="{FF2B5EF4-FFF2-40B4-BE49-F238E27FC236}">
                  <a16:creationId xmlns="" xmlns:a16="http://schemas.microsoft.com/office/drawing/2014/main" id="{35E0A773-9376-47FF-B355-EEF72FEDB50D}"/>
                </a:ext>
              </a:extLst>
            </p:cNvPr>
            <p:cNvSpPr/>
            <p:nvPr/>
          </p:nvSpPr>
          <p:spPr>
            <a:xfrm>
              <a:off x="98476" y="1586608"/>
              <a:ext cx="2197198" cy="4365849"/>
            </a:xfrm>
            <a:custGeom>
              <a:avLst/>
              <a:gdLst>
                <a:gd name="connsiteX0" fmla="*/ 0 w 2302097"/>
                <a:gd name="connsiteY0" fmla="*/ 344323 h 4574285"/>
                <a:gd name="connsiteX1" fmla="*/ 191166 w 2302097"/>
                <a:gd name="connsiteY1" fmla="*/ 353976 h 4574285"/>
                <a:gd name="connsiteX2" fmla="*/ 1958287 w 2302097"/>
                <a:gd name="connsiteY2" fmla="*/ 2312189 h 4574285"/>
                <a:gd name="connsiteX3" fmla="*/ 191166 w 2302097"/>
                <a:gd name="connsiteY3" fmla="*/ 4270403 h 4574285"/>
                <a:gd name="connsiteX4" fmla="*/ 0 w 2302097"/>
                <a:gd name="connsiteY4" fmla="*/ 4280056 h 4574285"/>
                <a:gd name="connsiteX5" fmla="*/ 14954 w 2302097"/>
                <a:gd name="connsiteY5" fmla="*/ 0 h 4574285"/>
                <a:gd name="connsiteX6" fmla="*/ 2302097 w 2302097"/>
                <a:gd name="connsiteY6" fmla="*/ 2287143 h 4574285"/>
                <a:gd name="connsiteX7" fmla="*/ 14954 w 2302097"/>
                <a:gd name="connsiteY7" fmla="*/ 4574285 h 4574285"/>
                <a:gd name="connsiteX8" fmla="*/ 0 w 2302097"/>
                <a:gd name="connsiteY8" fmla="*/ 4573530 h 4574285"/>
                <a:gd name="connsiteX9" fmla="*/ 0 w 2302097"/>
                <a:gd name="connsiteY9" fmla="*/ 4467544 h 4574285"/>
                <a:gd name="connsiteX10" fmla="*/ 14954 w 2302097"/>
                <a:gd name="connsiteY10" fmla="*/ 4468299 h 4574285"/>
                <a:gd name="connsiteX11" fmla="*/ 2196110 w 2302097"/>
                <a:gd name="connsiteY11" fmla="*/ 2287143 h 4574285"/>
                <a:gd name="connsiteX12" fmla="*/ 14954 w 2302097"/>
                <a:gd name="connsiteY12" fmla="*/ 105987 h 4574285"/>
                <a:gd name="connsiteX13" fmla="*/ 0 w 2302097"/>
                <a:gd name="connsiteY13" fmla="*/ 106742 h 4574285"/>
                <a:gd name="connsiteX14" fmla="*/ 0 w 2302097"/>
                <a:gd name="connsiteY14" fmla="*/ 755 h 4574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02097" h="4574285">
                  <a:moveTo>
                    <a:pt x="0" y="344323"/>
                  </a:moveTo>
                  <a:lnTo>
                    <a:pt x="191166" y="353976"/>
                  </a:lnTo>
                  <a:cubicBezTo>
                    <a:pt x="1183732" y="454776"/>
                    <a:pt x="1958287" y="1293029"/>
                    <a:pt x="1958287" y="2312189"/>
                  </a:cubicBezTo>
                  <a:cubicBezTo>
                    <a:pt x="1958287" y="3331349"/>
                    <a:pt x="1183732" y="4169602"/>
                    <a:pt x="191166" y="4270403"/>
                  </a:cubicBezTo>
                  <a:lnTo>
                    <a:pt x="0" y="4280056"/>
                  </a:lnTo>
                  <a:close/>
                  <a:moveTo>
                    <a:pt x="14954" y="0"/>
                  </a:moveTo>
                  <a:cubicBezTo>
                    <a:pt x="1278109" y="0"/>
                    <a:pt x="2302097" y="1023988"/>
                    <a:pt x="2302097" y="2287143"/>
                  </a:cubicBezTo>
                  <a:cubicBezTo>
                    <a:pt x="2302097" y="3550297"/>
                    <a:pt x="1278109" y="4574285"/>
                    <a:pt x="14954" y="4574285"/>
                  </a:cubicBezTo>
                  <a:lnTo>
                    <a:pt x="0" y="4573530"/>
                  </a:lnTo>
                  <a:lnTo>
                    <a:pt x="0" y="4467544"/>
                  </a:lnTo>
                  <a:lnTo>
                    <a:pt x="14954" y="4468299"/>
                  </a:lnTo>
                  <a:cubicBezTo>
                    <a:pt x="1219573" y="4468299"/>
                    <a:pt x="2196110" y="3491761"/>
                    <a:pt x="2196110" y="2287143"/>
                  </a:cubicBezTo>
                  <a:cubicBezTo>
                    <a:pt x="2196110" y="1082524"/>
                    <a:pt x="1219573" y="105987"/>
                    <a:pt x="14954" y="105987"/>
                  </a:cubicBezTo>
                  <a:lnTo>
                    <a:pt x="0" y="106742"/>
                  </a:lnTo>
                  <a:lnTo>
                    <a:pt x="0" y="7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8" name="วงรี 107">
              <a:extLst>
                <a:ext uri="{FF2B5EF4-FFF2-40B4-BE49-F238E27FC236}">
                  <a16:creationId xmlns="" xmlns:a16="http://schemas.microsoft.com/office/drawing/2014/main" id="{3C89129A-261C-4D17-AD18-AED708B791C9}"/>
                </a:ext>
              </a:extLst>
            </p:cNvPr>
            <p:cNvSpPr/>
            <p:nvPr/>
          </p:nvSpPr>
          <p:spPr>
            <a:xfrm>
              <a:off x="1167645" y="2055798"/>
              <a:ext cx="914400" cy="914400"/>
            </a:xfrm>
            <a:prstGeom prst="ellipse">
              <a:avLst/>
            </a:prstGeom>
            <a:solidFill>
              <a:srgbClr val="E86143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9" name="กล่องข้อความ 90">
              <a:extLst>
                <a:ext uri="{FF2B5EF4-FFF2-40B4-BE49-F238E27FC236}">
                  <a16:creationId xmlns="" xmlns:a16="http://schemas.microsoft.com/office/drawing/2014/main" id="{0949D22E-2357-4697-B7B9-96FB2C261AB8}"/>
                </a:ext>
              </a:extLst>
            </p:cNvPr>
            <p:cNvSpPr txBox="1"/>
            <p:nvPr/>
          </p:nvSpPr>
          <p:spPr>
            <a:xfrm>
              <a:off x="1292385" y="2097499"/>
              <a:ext cx="685851" cy="7347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ปลด</a:t>
              </a:r>
              <a:br>
                <a:rPr lang="th-TH" sz="20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</a:br>
              <a:r>
                <a:rPr lang="th-TH" sz="20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ล็อค</a:t>
              </a:r>
              <a:endParaRPr lang="en-US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10" name="วงรี 109">
              <a:extLst>
                <a:ext uri="{FF2B5EF4-FFF2-40B4-BE49-F238E27FC236}">
                  <a16:creationId xmlns="" xmlns:a16="http://schemas.microsoft.com/office/drawing/2014/main" id="{75E3852A-7D1B-408C-94A2-1507F0F1A378}"/>
                </a:ext>
              </a:extLst>
            </p:cNvPr>
            <p:cNvSpPr/>
            <p:nvPr/>
          </p:nvSpPr>
          <p:spPr>
            <a:xfrm>
              <a:off x="1577966" y="3415208"/>
              <a:ext cx="914400" cy="914400"/>
            </a:xfrm>
            <a:prstGeom prst="ellipse">
              <a:avLst/>
            </a:prstGeom>
            <a:solidFill>
              <a:srgbClr val="FF8838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1" name="กล่องข้อความ 92">
              <a:extLst>
                <a:ext uri="{FF2B5EF4-FFF2-40B4-BE49-F238E27FC236}">
                  <a16:creationId xmlns="" xmlns:a16="http://schemas.microsoft.com/office/drawing/2014/main" id="{BADEBA79-42DC-45F0-B756-EB2FE29E3BC5}"/>
                </a:ext>
              </a:extLst>
            </p:cNvPr>
            <p:cNvSpPr txBox="1"/>
            <p:nvPr/>
          </p:nvSpPr>
          <p:spPr>
            <a:xfrm>
              <a:off x="1646716" y="3495009"/>
              <a:ext cx="855569" cy="670877"/>
            </a:xfrm>
            <a:prstGeom prst="rect">
              <a:avLst/>
            </a:prstGeom>
            <a:noFill/>
            <a:ln w="762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th-TH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ปรับ</a:t>
              </a:r>
              <a:br>
                <a:rPr lang="th-TH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</a:br>
              <a:r>
                <a:rPr lang="th-TH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เปลี่ยน</a:t>
              </a:r>
              <a:endParaRPr lang="en-US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12" name="วงรี 111">
              <a:extLst>
                <a:ext uri="{FF2B5EF4-FFF2-40B4-BE49-F238E27FC236}">
                  <a16:creationId xmlns="" xmlns:a16="http://schemas.microsoft.com/office/drawing/2014/main" id="{A01ACA49-F591-4E79-9D95-6A0226268AB7}"/>
                </a:ext>
              </a:extLst>
            </p:cNvPr>
            <p:cNvSpPr/>
            <p:nvPr/>
          </p:nvSpPr>
          <p:spPr>
            <a:xfrm>
              <a:off x="1170492" y="4726144"/>
              <a:ext cx="914400" cy="914400"/>
            </a:xfrm>
            <a:prstGeom prst="ellipse">
              <a:avLst/>
            </a:prstGeom>
            <a:solidFill>
              <a:srgbClr val="FFA454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3" name="กล่องข้อความ 94">
              <a:extLst>
                <a:ext uri="{FF2B5EF4-FFF2-40B4-BE49-F238E27FC236}">
                  <a16:creationId xmlns="" xmlns:a16="http://schemas.microsoft.com/office/drawing/2014/main" id="{2FD07A71-26EE-4DF4-8BCE-2663D1D2C028}"/>
                </a:ext>
              </a:extLst>
            </p:cNvPr>
            <p:cNvSpPr txBox="1"/>
            <p:nvPr/>
          </p:nvSpPr>
          <p:spPr>
            <a:xfrm>
              <a:off x="1249679" y="4795328"/>
              <a:ext cx="754071" cy="7347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เปิด</a:t>
              </a:r>
              <a:br>
                <a:rPr lang="th-TH" sz="20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</a:br>
              <a:r>
                <a:rPr lang="th-TH" sz="20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กว้าง</a:t>
              </a:r>
              <a:endParaRPr lang="en-US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pic>
          <p:nvPicPr>
            <p:cNvPr id="114" name="รูปภาพ 113">
              <a:extLst>
                <a:ext uri="{FF2B5EF4-FFF2-40B4-BE49-F238E27FC236}">
                  <a16:creationId xmlns="" xmlns:a16="http://schemas.microsoft.com/office/drawing/2014/main" id="{F29376EC-F832-47E4-A652-71A5F33F0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241" y="3196802"/>
              <a:ext cx="1853489" cy="1393319"/>
            </a:xfrm>
            <a:prstGeom prst="rect">
              <a:avLst/>
            </a:prstGeom>
          </p:spPr>
        </p:pic>
      </p:grpSp>
      <p:pic>
        <p:nvPicPr>
          <p:cNvPr id="6" name="รูปภาพ 4">
            <a:extLst>
              <a:ext uri="{FF2B5EF4-FFF2-40B4-BE49-F238E27FC236}">
                <a16:creationId xmlns="" xmlns:a16="http://schemas.microsoft.com/office/drawing/2014/main" id="{7EC437F1-5CA6-46D6-BEF0-EAB5C9B1BF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082"/>
            <a:ext cx="941653" cy="11090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322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กลุ่ม 12"/>
          <p:cNvGrpSpPr/>
          <p:nvPr/>
        </p:nvGrpSpPr>
        <p:grpSpPr>
          <a:xfrm>
            <a:off x="5906" y="4449446"/>
            <a:ext cx="9174608" cy="725610"/>
            <a:chOff x="5906" y="4449446"/>
            <a:chExt cx="9174608" cy="725610"/>
          </a:xfrm>
        </p:grpSpPr>
        <p:grpSp>
          <p:nvGrpSpPr>
            <p:cNvPr id="14" name="Group 19"/>
            <p:cNvGrpSpPr/>
            <p:nvPr/>
          </p:nvGrpSpPr>
          <p:grpSpPr>
            <a:xfrm>
              <a:off x="5906" y="4460466"/>
              <a:ext cx="9174608" cy="703571"/>
              <a:chOff x="-102545" y="5947287"/>
              <a:chExt cx="9283492" cy="938094"/>
            </a:xfrm>
          </p:grpSpPr>
          <p:sp>
            <p:nvSpPr>
              <p:cNvPr id="16" name="Rectangle 536">
                <a:extLst>
                  <a:ext uri="{FF2B5EF4-FFF2-40B4-BE49-F238E27FC236}">
                    <a16:creationId xmlns="" xmlns:a16="http://schemas.microsoft.com/office/drawing/2014/main" id="{CE8D1A33-CF2E-4262-A93F-4A88F8FC0B60}"/>
                  </a:ext>
                </a:extLst>
              </p:cNvPr>
              <p:cNvSpPr/>
              <p:nvPr/>
            </p:nvSpPr>
            <p:spPr>
              <a:xfrm flipH="1">
                <a:off x="-102545" y="5947287"/>
                <a:ext cx="9246545" cy="93809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261770" y="6030963"/>
                <a:ext cx="6919177" cy="841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ctr"/>
                <a:r>
                  <a:rPr lang="th-TH" b="1" spc="50" dirty="0" smtClean="0">
                    <a:ln w="11430"/>
                    <a:solidFill>
                      <a:srgbClr val="002060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		</a:t>
                </a:r>
                <a:r>
                  <a:rPr lang="th-TH" sz="1700" b="1" spc="50" dirty="0" smtClean="0">
                    <a:ln w="11430"/>
                    <a:solidFill>
                      <a:srgbClr val="002060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                    นายสมใจ  วิเศษทักษิณ</a:t>
                </a:r>
              </a:p>
              <a:p>
                <a:pPr algn="ctr"/>
                <a:r>
                  <a:rPr lang="th-TH" sz="1700" b="1" spc="50" dirty="0" smtClean="0">
                    <a:ln w="11430"/>
                    <a:solidFill>
                      <a:srgbClr val="002060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   ผู้อำนวยการสำนักงานเขตพื้นที่การศึกษามัธยมศึกษา เขต ๑</a:t>
                </a:r>
                <a:endParaRPr lang="th-TH" sz="1700" b="1" spc="50" dirty="0">
                  <a:ln w="11430"/>
                  <a:solidFill>
                    <a:srgbClr val="00206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pic>
          <p:nvPicPr>
            <p:cNvPr id="15" name="Picture 2" descr="D:\ไฟล์งานพี่แตงโม\PPT ผอ. เขต\PPT ผอ.สมใจ เขต 1\สพม 1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6" y="4449446"/>
              <a:ext cx="4053185" cy="725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รูปภาพ 17">
            <a:extLst>
              <a:ext uri="{FF2B5EF4-FFF2-40B4-BE49-F238E27FC236}">
                <a16:creationId xmlns="" xmlns:a16="http://schemas.microsoft.com/office/drawing/2014/main" id="{226A232B-435E-44BD-B0E0-6B959FDAE1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4" cy="552407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43608" y="123478"/>
            <a:ext cx="5912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บรรลุเป้าหมายด้วย 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 </a:t>
            </a:r>
            <a:r>
              <a:rPr lang="th-TH" sz="2800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มิติการขับเคลื่อน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1185</TotalTime>
  <Words>576</Words>
  <Application>Microsoft Office PowerPoint</Application>
  <PresentationFormat>นำเสนอทางหน้าจอ (16:9)</PresentationFormat>
  <Paragraphs>124</Paragraphs>
  <Slides>14</Slides>
  <Notes>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2</vt:i4>
      </vt:variant>
      <vt:variant>
        <vt:lpstr>ชื่อเรื่องภาพนิ่ง</vt:lpstr>
      </vt:variant>
      <vt:variant>
        <vt:i4>14</vt:i4>
      </vt:variant>
    </vt:vector>
  </HeadingPairs>
  <TitlesOfParts>
    <vt:vector size="16" baseType="lpstr">
      <vt:lpstr>Office Theme</vt:lpstr>
      <vt:lpstr>Custom Design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User</cp:lastModifiedBy>
  <cp:revision>50</cp:revision>
  <dcterms:created xsi:type="dcterms:W3CDTF">2014-04-01T16:27:38Z</dcterms:created>
  <dcterms:modified xsi:type="dcterms:W3CDTF">2020-11-27T07:36:45Z</dcterms:modified>
</cp:coreProperties>
</file>